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89" r:id="rId5"/>
  </p:sldMasterIdLst>
  <p:notesMasterIdLst>
    <p:notesMasterId r:id="rId50"/>
  </p:notesMasterIdLst>
  <p:handoutMasterIdLst>
    <p:handoutMasterId r:id="rId51"/>
  </p:handoutMasterIdLst>
  <p:sldIdLst>
    <p:sldId id="2027" r:id="rId6"/>
    <p:sldId id="2076136764" r:id="rId7"/>
    <p:sldId id="1635" r:id="rId8"/>
    <p:sldId id="1880" r:id="rId9"/>
    <p:sldId id="2076136733" r:id="rId10"/>
    <p:sldId id="1459" r:id="rId11"/>
    <p:sldId id="282" r:id="rId12"/>
    <p:sldId id="2076136749" r:id="rId13"/>
    <p:sldId id="281" r:id="rId14"/>
    <p:sldId id="2076136752" r:id="rId15"/>
    <p:sldId id="2076136751" r:id="rId16"/>
    <p:sldId id="2076136736" r:id="rId17"/>
    <p:sldId id="2076136743" r:id="rId18"/>
    <p:sldId id="2076136734" r:id="rId19"/>
    <p:sldId id="2076136737" r:id="rId20"/>
    <p:sldId id="2076136744" r:id="rId21"/>
    <p:sldId id="2076136738" r:id="rId22"/>
    <p:sldId id="2076136745" r:id="rId23"/>
    <p:sldId id="2076136739" r:id="rId24"/>
    <p:sldId id="2076136747" r:id="rId25"/>
    <p:sldId id="2076136742" r:id="rId26"/>
    <p:sldId id="2076136740" r:id="rId27"/>
    <p:sldId id="2076136748" r:id="rId28"/>
    <p:sldId id="2076136750" r:id="rId29"/>
    <p:sldId id="2076136766" r:id="rId30"/>
    <p:sldId id="2076136755" r:id="rId31"/>
    <p:sldId id="283" r:id="rId32"/>
    <p:sldId id="285" r:id="rId33"/>
    <p:sldId id="262" r:id="rId34"/>
    <p:sldId id="2076136767" r:id="rId35"/>
    <p:sldId id="286" r:id="rId36"/>
    <p:sldId id="290" r:id="rId37"/>
    <p:sldId id="291" r:id="rId38"/>
    <p:sldId id="1527" r:id="rId39"/>
    <p:sldId id="2076136756" r:id="rId40"/>
    <p:sldId id="2076136758" r:id="rId41"/>
    <p:sldId id="2076136761" r:id="rId42"/>
    <p:sldId id="2076136759" r:id="rId43"/>
    <p:sldId id="2076136760" r:id="rId44"/>
    <p:sldId id="2076136762" r:id="rId45"/>
    <p:sldId id="2076136757" r:id="rId46"/>
    <p:sldId id="273" r:id="rId47"/>
    <p:sldId id="2076136765" r:id="rId48"/>
    <p:sldId id="2076136763"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2F2F2F"/>
    <a:srgbClr val="F2F2F2"/>
    <a:srgbClr val="50E6FF"/>
    <a:srgbClr val="FF9349"/>
    <a:srgbClr val="000000"/>
    <a:srgbClr val="FEF000"/>
    <a:srgbClr val="FFFFFF"/>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03EC4E-983F-4D84-A9D5-6F53C9A333E5}" v="8" dt="2022-03-11T11:49:23.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4595" autoAdjust="0"/>
  </p:normalViewPr>
  <p:slideViewPr>
    <p:cSldViewPr snapToGrid="0">
      <p:cViewPr varScale="1">
        <p:scale>
          <a:sx n="144" d="100"/>
          <a:sy n="144" d="100"/>
        </p:scale>
        <p:origin x="1992" y="101"/>
      </p:cViewPr>
      <p:guideLst/>
    </p:cSldViewPr>
  </p:slideViewPr>
  <p:notesTextViewPr>
    <p:cViewPr>
      <p:scale>
        <a:sx n="1" d="1"/>
        <a:sy n="1" d="1"/>
      </p:scale>
      <p:origin x="0" y="0"/>
    </p:cViewPr>
  </p:notesTextViewPr>
  <p:sorterViewPr>
    <p:cViewPr varScale="1">
      <p:scale>
        <a:sx n="1" d="1"/>
        <a:sy n="1" d="1"/>
      </p:scale>
      <p:origin x="0" y="-421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Requests Per Second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7.0242511348882222E-2"/>
          <c:y val="0.10557734229395897"/>
          <c:w val="0.90153459221525845"/>
          <c:h val="0.7099563536513912"/>
        </c:manualLayout>
      </c:layout>
      <c:barChart>
        <c:barDir val="col"/>
        <c:grouping val="clustered"/>
        <c:varyColors val="0"/>
        <c:ser>
          <c:idx val="0"/>
          <c:order val="0"/>
          <c:spPr>
            <a:solidFill>
              <a:schemeClr val="accent1">
                <a:lumMod val="60000"/>
                <a:lumOff val="4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Pt>
            <c:idx val="1"/>
            <c:invertIfNegative val="0"/>
            <c:bubble3D val="0"/>
            <c:spPr>
              <a:solidFill>
                <a:schemeClr val="accent3">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2-53C2-4084-A4C7-32DAEE2C018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Sheet1!$B$2:$C$2</c:f>
              <c:numCache>
                <c:formatCode>General</c:formatCode>
                <c:ptCount val="2"/>
                <c:pt idx="0">
                  <c:v>161987</c:v>
                </c:pt>
                <c:pt idx="1">
                  <c:v>311778</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RPS</c:v>
                      </c:pt>
                    </c:strCache>
                  </c:strRef>
                </c15:tx>
              </c15:filteredSeriesTitle>
            </c:ext>
            <c:ext xmlns:c15="http://schemas.microsoft.com/office/drawing/2012/chart" uri="{02D57815-91ED-43cb-92C2-25804820EDAC}">
              <c15:filteredCategoryTitle>
                <c15:cat>
                  <c:strRef>
                    <c:extLst>
                      <c:ext uri="{02D57815-91ED-43cb-92C2-25804820EDAC}">
                        <c15:formulaRef>
                          <c15:sqref>Sheet1!$B$1:$C$1</c15:sqref>
                        </c15:formulaRef>
                      </c:ext>
                    </c:extLst>
                    <c:strCache>
                      <c:ptCount val="2"/>
                      <c:pt idx="0">
                        <c:v>EF Core 5 on .NET 5</c:v>
                      </c:pt>
                      <c:pt idx="1">
                        <c:v>EF Core 6 on .NET 6</c:v>
                      </c:pt>
                    </c:strCache>
                  </c:strRef>
                </c15:cat>
              </c15:filteredCategoryTitle>
            </c:ext>
            <c:ext xmlns:c16="http://schemas.microsoft.com/office/drawing/2014/chart" uri="{C3380CC4-5D6E-409C-BE32-E72D297353CC}">
              <c16:uniqueId val="{00000000-53C2-4084-A4C7-32DAEE2C0189}"/>
            </c:ext>
          </c:extLst>
        </c:ser>
        <c:dLbls>
          <c:showLegendKey val="0"/>
          <c:showVal val="0"/>
          <c:showCatName val="0"/>
          <c:showSerName val="0"/>
          <c:showPercent val="0"/>
          <c:showBubbleSize val="0"/>
        </c:dLbls>
        <c:gapWidth val="100"/>
        <c:overlap val="-24"/>
        <c:axId val="425015167"/>
        <c:axId val="425015583"/>
      </c:barChart>
      <c:catAx>
        <c:axId val="4250151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425015583"/>
        <c:crosses val="autoZero"/>
        <c:auto val="1"/>
        <c:lblAlgn val="ctr"/>
        <c:lblOffset val="100"/>
        <c:noMultiLvlLbl val="0"/>
      </c:catAx>
      <c:valAx>
        <c:axId val="42501558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501516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Startup time by model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5"/>
              </a:solidFill>
              <a:round/>
            </a:ln>
            <a:effectLst>
              <a:outerShdw blurRad="44450" dist="13970" dir="5400000" algn="ctr" rotWithShape="0">
                <a:srgbClr val="000000">
                  <a:alpha val="45000"/>
                </a:srgbClr>
              </a:outerShdw>
            </a:effectLst>
          </c:spPr>
          <c:marker>
            <c:symbol val="none"/>
          </c:marker>
          <c:val>
            <c:numRef>
              <c:f>Sheet1!$B$2:$B$8</c:f>
              <c:numCache>
                <c:formatCode>General</c:formatCode>
                <c:ptCount val="7"/>
                <c:pt idx="0">
                  <c:v>200</c:v>
                </c:pt>
                <c:pt idx="1">
                  <c:v>400</c:v>
                </c:pt>
                <c:pt idx="2">
                  <c:v>550</c:v>
                </c:pt>
                <c:pt idx="3">
                  <c:v>700</c:v>
                </c:pt>
                <c:pt idx="4">
                  <c:v>900</c:v>
                </c:pt>
                <c:pt idx="5">
                  <c:v>1100</c:v>
                </c:pt>
                <c:pt idx="6">
                  <c:v>1300</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Normal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0-400C-4DE9-8180-5F979DE404ED}"/>
            </c:ext>
          </c:extLst>
        </c:ser>
        <c:dLbls>
          <c:showLegendKey val="0"/>
          <c:showVal val="0"/>
          <c:showCatName val="0"/>
          <c:showSerName val="0"/>
          <c:showPercent val="0"/>
          <c:showBubbleSize val="0"/>
        </c:dLbls>
        <c:smooth val="0"/>
        <c:axId val="401324192"/>
        <c:axId val="401323360"/>
      </c:lineChart>
      <c:catAx>
        <c:axId val="4013241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Model size (properties and relationships)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3360"/>
        <c:crosses val="autoZero"/>
        <c:auto val="1"/>
        <c:lblAlgn val="ctr"/>
        <c:lblOffset val="100"/>
        <c:noMultiLvlLbl val="0"/>
      </c:catAx>
      <c:valAx>
        <c:axId val="401323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Time to first query (</a:t>
                </a:r>
                <a:r>
                  <a:rPr lang="en-US" sz="2000" dirty="0" err="1"/>
                  <a:t>ms</a:t>
                </a:r>
                <a:r>
                  <a:rPr lang="en-US" sz="2000" dirty="0"/>
                  <a: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Startup time by model size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1"/>
              </a:solidFill>
              <a:round/>
            </a:ln>
            <a:effectLst>
              <a:outerShdw blurRad="44450" dist="13970" dir="5400000" algn="ctr" rotWithShape="0">
                <a:srgbClr val="000000">
                  <a:alpha val="45000"/>
                </a:srgbClr>
              </a:outerShdw>
            </a:effectLst>
          </c:spPr>
          <c:marker>
            <c:symbol val="none"/>
          </c:marker>
          <c:val>
            <c:numRef>
              <c:f>Sheet1!$B$2:$B$8</c:f>
              <c:numCache>
                <c:formatCode>General</c:formatCode>
                <c:ptCount val="7"/>
                <c:pt idx="0">
                  <c:v>200</c:v>
                </c:pt>
                <c:pt idx="1">
                  <c:v>400</c:v>
                </c:pt>
                <c:pt idx="2">
                  <c:v>550</c:v>
                </c:pt>
                <c:pt idx="3">
                  <c:v>700</c:v>
                </c:pt>
                <c:pt idx="4">
                  <c:v>900</c:v>
                </c:pt>
                <c:pt idx="5">
                  <c:v>1100</c:v>
                </c:pt>
                <c:pt idx="6">
                  <c:v>1300</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Normal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0-400C-4DE9-8180-5F979DE404ED}"/>
            </c:ext>
          </c:extLst>
        </c:ser>
        <c:ser>
          <c:idx val="1"/>
          <c:order val="1"/>
          <c:spPr>
            <a:ln w="76200" cap="rnd">
              <a:solidFill>
                <a:schemeClr val="accent4"/>
              </a:solidFill>
              <a:round/>
            </a:ln>
            <a:effectLst>
              <a:outerShdw blurRad="44450" dist="13970" dir="5400000" algn="ctr" rotWithShape="0">
                <a:srgbClr val="000000">
                  <a:alpha val="45000"/>
                </a:srgbClr>
              </a:outerShdw>
            </a:effectLst>
          </c:spPr>
          <c:marker>
            <c:symbol val="none"/>
          </c:marker>
          <c:val>
            <c:numRef>
              <c:f>Sheet1!$C$2:$C$8</c:f>
              <c:numCache>
                <c:formatCode>General</c:formatCode>
                <c:ptCount val="7"/>
                <c:pt idx="0">
                  <c:v>28.571428571428573</c:v>
                </c:pt>
                <c:pt idx="1">
                  <c:v>57.142857142857146</c:v>
                </c:pt>
                <c:pt idx="2">
                  <c:v>78.571428571428569</c:v>
                </c:pt>
                <c:pt idx="3">
                  <c:v>100</c:v>
                </c:pt>
                <c:pt idx="4">
                  <c:v>128.57142857142858</c:v>
                </c:pt>
                <c:pt idx="5">
                  <c:v>157.14285714285714</c:v>
                </c:pt>
                <c:pt idx="6">
                  <c:v>180</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Compiled Model</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1000</c:v>
                      </c:pt>
                      <c:pt idx="1">
                        <c:v>2000</c:v>
                      </c:pt>
                      <c:pt idx="2">
                        <c:v>3000</c:v>
                      </c:pt>
                      <c:pt idx="3">
                        <c:v>4000</c:v>
                      </c:pt>
                      <c:pt idx="4">
                        <c:v>5000</c:v>
                      </c:pt>
                      <c:pt idx="5">
                        <c:v>6000</c:v>
                      </c:pt>
                      <c:pt idx="6">
                        <c:v>7000</c:v>
                      </c:pt>
                    </c:numCache>
                  </c:numRef>
                </c15:cat>
              </c15:filteredCategoryTitle>
            </c:ext>
            <c:ext xmlns:c16="http://schemas.microsoft.com/office/drawing/2014/chart" uri="{C3380CC4-5D6E-409C-BE32-E72D297353CC}">
              <c16:uniqueId val="{00000001-400C-4DE9-8180-5F979DE404ED}"/>
            </c:ext>
          </c:extLst>
        </c:ser>
        <c:dLbls>
          <c:showLegendKey val="0"/>
          <c:showVal val="0"/>
          <c:showCatName val="0"/>
          <c:showSerName val="0"/>
          <c:showPercent val="0"/>
          <c:showBubbleSize val="0"/>
        </c:dLbls>
        <c:smooth val="0"/>
        <c:axId val="401324192"/>
        <c:axId val="401323360"/>
      </c:lineChart>
      <c:catAx>
        <c:axId val="4013241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Model size (properties and relationships)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3360"/>
        <c:crosses val="autoZero"/>
        <c:auto val="1"/>
        <c:lblAlgn val="ctr"/>
        <c:lblOffset val="100"/>
        <c:noMultiLvlLbl val="0"/>
      </c:catAx>
      <c:valAx>
        <c:axId val="401323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000" dirty="0"/>
                  <a:t>Time to first query (</a:t>
                </a:r>
                <a:r>
                  <a:rPr lang="en-US" sz="2000" dirty="0" err="1"/>
                  <a:t>ms</a:t>
                </a:r>
                <a:r>
                  <a:rPr lang="en-US" sz="2000" dirty="0"/>
                  <a: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2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C20B97-460C-41AE-A5AD-1998950F8C58}" type="doc">
      <dgm:prSet loTypeId="urn:microsoft.com/office/officeart/2005/8/layout/target3" loCatId="list" qsTypeId="urn:microsoft.com/office/officeart/2005/8/quickstyle/simple1" qsCatId="simple" csTypeId="urn:microsoft.com/office/officeart/2005/8/colors/accent6_4" csCatId="accent6" phldr="1"/>
      <dgm:spPr/>
      <dgm:t>
        <a:bodyPr/>
        <a:lstStyle/>
        <a:p>
          <a:endParaRPr lang="en-US"/>
        </a:p>
      </dgm:t>
    </dgm:pt>
    <dgm:pt modelId="{928299B3-1098-4DD6-9DA5-ED463CC480D2}">
      <dgm:prSet phldrT="[Text]"/>
      <dgm:spPr/>
      <dgm:t>
        <a:bodyPr/>
        <a:lstStyle/>
        <a:p>
          <a:r>
            <a:rPr lang="en-US"/>
            <a:t>Graphical Interfaces</a:t>
          </a:r>
        </a:p>
      </dgm:t>
    </dgm:pt>
    <dgm:pt modelId="{AD49C552-A3A5-46F0-9126-2FE1232CFC7A}" type="parTrans" cxnId="{3308B214-7513-4E3B-A553-8398279A80EE}">
      <dgm:prSet/>
      <dgm:spPr/>
      <dgm:t>
        <a:bodyPr/>
        <a:lstStyle/>
        <a:p>
          <a:endParaRPr lang="en-US"/>
        </a:p>
      </dgm:t>
    </dgm:pt>
    <dgm:pt modelId="{37FF59B9-6DC6-44DE-A49B-3664758ED26B}" type="sibTrans" cxnId="{3308B214-7513-4E3B-A553-8398279A80EE}">
      <dgm:prSet/>
      <dgm:spPr/>
      <dgm:t>
        <a:bodyPr/>
        <a:lstStyle/>
        <a:p>
          <a:endParaRPr lang="en-US"/>
        </a:p>
      </dgm:t>
    </dgm:pt>
    <dgm:pt modelId="{EEB9435E-D388-4373-8450-33D0C6D071A1}">
      <dgm:prSet phldrT="[Text]"/>
      <dgm:spPr/>
      <dgm:t>
        <a:bodyPr/>
        <a:lstStyle/>
        <a:p>
          <a:r>
            <a:rPr lang="en-US"/>
            <a:t>Notebooks</a:t>
          </a:r>
        </a:p>
      </dgm:t>
    </dgm:pt>
    <dgm:pt modelId="{74876F82-0742-41DE-888B-B4E15476EA6E}" type="parTrans" cxnId="{DA0408CA-E675-48D0-8261-C5E96D20AAFE}">
      <dgm:prSet/>
      <dgm:spPr/>
      <dgm:t>
        <a:bodyPr/>
        <a:lstStyle/>
        <a:p>
          <a:endParaRPr lang="en-US"/>
        </a:p>
      </dgm:t>
    </dgm:pt>
    <dgm:pt modelId="{656D0E7C-FE63-4BC8-93D9-B86DBF91477B}" type="sibTrans" cxnId="{DA0408CA-E675-48D0-8261-C5E96D20AAFE}">
      <dgm:prSet/>
      <dgm:spPr/>
      <dgm:t>
        <a:bodyPr/>
        <a:lstStyle/>
        <a:p>
          <a:endParaRPr lang="en-US"/>
        </a:p>
      </dgm:t>
    </dgm:pt>
    <dgm:pt modelId="{F6F40117-6917-40CC-A3C8-EB8AB3DD6FF4}">
      <dgm:prSet phldrT="[Text]"/>
      <dgm:spPr/>
      <dgm:t>
        <a:bodyPr/>
        <a:lstStyle/>
        <a:p>
          <a:r>
            <a:rPr lang="en-US"/>
            <a:t>CLI and Scripting</a:t>
          </a:r>
        </a:p>
      </dgm:t>
    </dgm:pt>
    <dgm:pt modelId="{645D6AD0-A8F5-40B2-B35A-4C0E4559DD49}" type="parTrans" cxnId="{6C594815-18B5-45B3-9043-B0BA697FFD8C}">
      <dgm:prSet/>
      <dgm:spPr/>
      <dgm:t>
        <a:bodyPr/>
        <a:lstStyle/>
        <a:p>
          <a:endParaRPr lang="en-US"/>
        </a:p>
      </dgm:t>
    </dgm:pt>
    <dgm:pt modelId="{E34647F9-EA28-4B13-AC00-C9B644DF5F99}" type="sibTrans" cxnId="{6C594815-18B5-45B3-9043-B0BA697FFD8C}">
      <dgm:prSet/>
      <dgm:spPr/>
      <dgm:t>
        <a:bodyPr/>
        <a:lstStyle/>
        <a:p>
          <a:endParaRPr lang="en-US"/>
        </a:p>
      </dgm:t>
    </dgm:pt>
    <dgm:pt modelId="{F0F829D2-F327-4666-B23A-E5F6C90CF70B}">
      <dgm:prSet phldrT="[Text]"/>
      <dgm:spPr>
        <a:solidFill>
          <a:schemeClr val="accent6">
            <a:alpha val="90000"/>
          </a:schemeClr>
        </a:solidFill>
      </dgm:spPr>
      <dgm:t>
        <a:bodyPr/>
        <a:lstStyle/>
        <a:p>
          <a:r>
            <a:rPr lang="en-US"/>
            <a:t>Drivers and Libraries</a:t>
          </a:r>
        </a:p>
      </dgm:t>
    </dgm:pt>
    <dgm:pt modelId="{101BFD02-CA7D-49F8-934F-CB6AD7B38DCF}" type="parTrans" cxnId="{2C05E101-8D86-49A7-85AF-AB7AE7A6686E}">
      <dgm:prSet/>
      <dgm:spPr/>
      <dgm:t>
        <a:bodyPr/>
        <a:lstStyle/>
        <a:p>
          <a:endParaRPr lang="en-US"/>
        </a:p>
      </dgm:t>
    </dgm:pt>
    <dgm:pt modelId="{6F72E733-076B-4629-92DE-B8D60B4EC59E}" type="sibTrans" cxnId="{2C05E101-8D86-49A7-85AF-AB7AE7A6686E}">
      <dgm:prSet/>
      <dgm:spPr/>
      <dgm:t>
        <a:bodyPr/>
        <a:lstStyle/>
        <a:p>
          <a:endParaRPr lang="en-US"/>
        </a:p>
      </dgm:t>
    </dgm:pt>
    <dgm:pt modelId="{751EAB40-1C76-4301-9A55-A123F57591E1}">
      <dgm:prSet phldrT="[Text]"/>
      <dgm:spPr/>
      <dgm:t>
        <a:bodyPr/>
        <a:lstStyle/>
        <a:p>
          <a:endParaRPr lang="en-US">
            <a:solidFill>
              <a:schemeClr val="tx1"/>
            </a:solidFill>
          </a:endParaRPr>
        </a:p>
      </dgm:t>
    </dgm:pt>
    <dgm:pt modelId="{CC70C1D8-305F-4FE0-B767-2ECA70580C79}" type="parTrans" cxnId="{2EF8733C-F986-4D93-84A6-E903665ACC4C}">
      <dgm:prSet/>
      <dgm:spPr/>
      <dgm:t>
        <a:bodyPr/>
        <a:lstStyle/>
        <a:p>
          <a:endParaRPr lang="en-US"/>
        </a:p>
      </dgm:t>
    </dgm:pt>
    <dgm:pt modelId="{24CEBFE6-21BB-4F39-AB9E-264EFB3181A0}" type="sibTrans" cxnId="{2EF8733C-F986-4D93-84A6-E903665ACC4C}">
      <dgm:prSet/>
      <dgm:spPr/>
      <dgm:t>
        <a:bodyPr/>
        <a:lstStyle/>
        <a:p>
          <a:endParaRPr lang="en-US"/>
        </a:p>
      </dgm:t>
    </dgm:pt>
    <dgm:pt modelId="{C48E811E-1CDA-4A9E-B1EE-18A4C6122C0A}">
      <dgm:prSet phldrT="[Text]"/>
      <dgm:spPr/>
      <dgm:t>
        <a:bodyPr/>
        <a:lstStyle/>
        <a:p>
          <a:endParaRPr lang="en-US"/>
        </a:p>
      </dgm:t>
    </dgm:pt>
    <dgm:pt modelId="{B57FC782-18DA-4AFA-8296-8114C1E53F67}" type="parTrans" cxnId="{A4997F1B-6DBF-46C4-BFFA-63D09937D6E4}">
      <dgm:prSet/>
      <dgm:spPr/>
      <dgm:t>
        <a:bodyPr/>
        <a:lstStyle/>
        <a:p>
          <a:endParaRPr lang="en-US"/>
        </a:p>
      </dgm:t>
    </dgm:pt>
    <dgm:pt modelId="{8A7BE0AB-435A-461C-9B7E-568C6392E9BD}" type="sibTrans" cxnId="{A4997F1B-6DBF-46C4-BFFA-63D09937D6E4}">
      <dgm:prSet/>
      <dgm:spPr/>
      <dgm:t>
        <a:bodyPr/>
        <a:lstStyle/>
        <a:p>
          <a:endParaRPr lang="en-US"/>
        </a:p>
      </dgm:t>
    </dgm:pt>
    <dgm:pt modelId="{AE9F85CF-2D18-4D10-88D4-543A8C954DA5}">
      <dgm:prSet phldrT="[Text]"/>
      <dgm:spPr/>
      <dgm:t>
        <a:bodyPr/>
        <a:lstStyle/>
        <a:p>
          <a:endParaRPr lang="en-US"/>
        </a:p>
      </dgm:t>
    </dgm:pt>
    <dgm:pt modelId="{52DF0204-B115-4519-90B8-433C65B22CA6}" type="parTrans" cxnId="{31ED5119-8527-467E-AB53-CD70E46163CE}">
      <dgm:prSet/>
      <dgm:spPr/>
      <dgm:t>
        <a:bodyPr/>
        <a:lstStyle/>
        <a:p>
          <a:endParaRPr lang="en-US"/>
        </a:p>
      </dgm:t>
    </dgm:pt>
    <dgm:pt modelId="{E608082C-AEEA-4BF0-BF38-D699546FD3F8}" type="sibTrans" cxnId="{31ED5119-8527-467E-AB53-CD70E46163CE}">
      <dgm:prSet/>
      <dgm:spPr/>
      <dgm:t>
        <a:bodyPr/>
        <a:lstStyle/>
        <a:p>
          <a:endParaRPr lang="en-US"/>
        </a:p>
      </dgm:t>
    </dgm:pt>
    <dgm:pt modelId="{11F45A88-325F-48E4-A298-FC8B25353075}">
      <dgm:prSet phldrT="[Text]"/>
      <dgm:spPr/>
      <dgm:t>
        <a:bodyPr/>
        <a:lstStyle/>
        <a:p>
          <a:endParaRPr lang="en-US"/>
        </a:p>
      </dgm:t>
    </dgm:pt>
    <dgm:pt modelId="{92776913-EC00-4F3E-85E8-D466AB30E6C5}" type="parTrans" cxnId="{30259BB3-835C-4E95-83AF-10FCF9B1140D}">
      <dgm:prSet/>
      <dgm:spPr/>
      <dgm:t>
        <a:bodyPr/>
        <a:lstStyle/>
        <a:p>
          <a:endParaRPr lang="en-US"/>
        </a:p>
      </dgm:t>
    </dgm:pt>
    <dgm:pt modelId="{3E02BC9F-3D8A-4688-8723-54CC851826CA}" type="sibTrans" cxnId="{30259BB3-835C-4E95-83AF-10FCF9B1140D}">
      <dgm:prSet/>
      <dgm:spPr/>
      <dgm:t>
        <a:bodyPr/>
        <a:lstStyle/>
        <a:p>
          <a:endParaRPr lang="en-US"/>
        </a:p>
      </dgm:t>
    </dgm:pt>
    <dgm:pt modelId="{3E29E173-8C93-4656-8972-88837B329700}">
      <dgm:prSet phldrT="[Text]"/>
      <dgm:spPr/>
      <dgm:t>
        <a:bodyPr/>
        <a:lstStyle/>
        <a:p>
          <a:r>
            <a:rPr lang="en-US"/>
            <a:t>SQL Server Engine</a:t>
          </a:r>
        </a:p>
      </dgm:t>
    </dgm:pt>
    <dgm:pt modelId="{AE8AF6E8-E642-4F99-A68F-EFB0DB2A63AC}" type="parTrans" cxnId="{6A54F4AA-0252-4BD4-9AA5-F0390CDDDF78}">
      <dgm:prSet/>
      <dgm:spPr/>
      <dgm:t>
        <a:bodyPr/>
        <a:lstStyle/>
        <a:p>
          <a:endParaRPr lang="en-US"/>
        </a:p>
      </dgm:t>
    </dgm:pt>
    <dgm:pt modelId="{FA7C659E-A263-49AC-AC2D-B0739E6E6386}" type="sibTrans" cxnId="{6A54F4AA-0252-4BD4-9AA5-F0390CDDDF78}">
      <dgm:prSet/>
      <dgm:spPr/>
      <dgm:t>
        <a:bodyPr/>
        <a:lstStyle/>
        <a:p>
          <a:endParaRPr lang="en-US"/>
        </a:p>
      </dgm:t>
    </dgm:pt>
    <dgm:pt modelId="{B0EFBF11-9623-4A4D-BCC4-721648810336}" type="pres">
      <dgm:prSet presAssocID="{28C20B97-460C-41AE-A5AD-1998950F8C58}" presName="Name0" presStyleCnt="0">
        <dgm:presLayoutVars>
          <dgm:chMax val="7"/>
          <dgm:dir/>
          <dgm:animLvl val="lvl"/>
          <dgm:resizeHandles val="exact"/>
        </dgm:presLayoutVars>
      </dgm:prSet>
      <dgm:spPr/>
    </dgm:pt>
    <dgm:pt modelId="{095C83ED-ED96-4C34-982B-9E8ED738FF44}" type="pres">
      <dgm:prSet presAssocID="{928299B3-1098-4DD6-9DA5-ED463CC480D2}" presName="circle1" presStyleLbl="node1" presStyleIdx="0" presStyleCnt="5" custScaleY="92467"/>
      <dgm:spPr/>
    </dgm:pt>
    <dgm:pt modelId="{858F3E20-4A9F-4639-8A9C-E53A795F345F}" type="pres">
      <dgm:prSet presAssocID="{928299B3-1098-4DD6-9DA5-ED463CC480D2}" presName="space" presStyleCnt="0"/>
      <dgm:spPr/>
    </dgm:pt>
    <dgm:pt modelId="{720E44C2-D085-4444-AEC9-3533746398B8}" type="pres">
      <dgm:prSet presAssocID="{928299B3-1098-4DD6-9DA5-ED463CC480D2}" presName="rect1" presStyleLbl="alignAcc1" presStyleIdx="0" presStyleCnt="5" custScaleY="92467"/>
      <dgm:spPr/>
    </dgm:pt>
    <dgm:pt modelId="{97244F5B-B1A0-4980-BE0D-C5BCF47E2958}" type="pres">
      <dgm:prSet presAssocID="{EEB9435E-D388-4373-8450-33D0C6D071A1}" presName="vertSpace2" presStyleLbl="node1" presStyleIdx="0" presStyleCnt="5"/>
      <dgm:spPr/>
    </dgm:pt>
    <dgm:pt modelId="{88F31B26-68B7-4840-96B7-E00DF272F5C8}" type="pres">
      <dgm:prSet presAssocID="{EEB9435E-D388-4373-8450-33D0C6D071A1}" presName="circle2" presStyleLbl="node1" presStyleIdx="1" presStyleCnt="5" custScaleY="92467"/>
      <dgm:spPr/>
    </dgm:pt>
    <dgm:pt modelId="{33A731FF-E25D-4DE1-BE6C-D87096A1912A}" type="pres">
      <dgm:prSet presAssocID="{EEB9435E-D388-4373-8450-33D0C6D071A1}" presName="rect2" presStyleLbl="alignAcc1" presStyleIdx="1" presStyleCnt="5" custScaleY="92467"/>
      <dgm:spPr/>
    </dgm:pt>
    <dgm:pt modelId="{13F1BA2A-D6C6-4566-AF5B-98028726023E}" type="pres">
      <dgm:prSet presAssocID="{F6F40117-6917-40CC-A3C8-EB8AB3DD6FF4}" presName="vertSpace3" presStyleLbl="node1" presStyleIdx="1" presStyleCnt="5"/>
      <dgm:spPr/>
    </dgm:pt>
    <dgm:pt modelId="{F53B8100-9161-4DFF-B316-0C4189831AD0}" type="pres">
      <dgm:prSet presAssocID="{F6F40117-6917-40CC-A3C8-EB8AB3DD6FF4}" presName="circle3" presStyleLbl="node1" presStyleIdx="2" presStyleCnt="5" custScaleY="92467"/>
      <dgm:spPr/>
    </dgm:pt>
    <dgm:pt modelId="{64CB6058-579F-42BE-BAA9-0DA0523769D0}" type="pres">
      <dgm:prSet presAssocID="{F6F40117-6917-40CC-A3C8-EB8AB3DD6FF4}" presName="rect3" presStyleLbl="alignAcc1" presStyleIdx="2" presStyleCnt="5" custScaleY="92467"/>
      <dgm:spPr/>
    </dgm:pt>
    <dgm:pt modelId="{16358ED1-F08C-4D7F-92DE-F861660096C1}" type="pres">
      <dgm:prSet presAssocID="{F0F829D2-F327-4666-B23A-E5F6C90CF70B}" presName="vertSpace4" presStyleLbl="node1" presStyleIdx="2" presStyleCnt="5"/>
      <dgm:spPr/>
    </dgm:pt>
    <dgm:pt modelId="{12B26D28-3A11-4739-AD0C-41F88E1746C2}" type="pres">
      <dgm:prSet presAssocID="{F0F829D2-F327-4666-B23A-E5F6C90CF70B}" presName="circle4" presStyleLbl="node1" presStyleIdx="3" presStyleCnt="5" custScaleY="92467"/>
      <dgm:spPr/>
    </dgm:pt>
    <dgm:pt modelId="{976EF799-6FD3-4FC8-AF71-9A1A49AEFFFD}" type="pres">
      <dgm:prSet presAssocID="{F0F829D2-F327-4666-B23A-E5F6C90CF70B}" presName="rect4" presStyleLbl="alignAcc1" presStyleIdx="3" presStyleCnt="5" custScaleY="92467"/>
      <dgm:spPr/>
    </dgm:pt>
    <dgm:pt modelId="{BC64EABE-8E52-43E8-B90A-58257713566A}" type="pres">
      <dgm:prSet presAssocID="{3E29E173-8C93-4656-8972-88837B329700}" presName="vertSpace5" presStyleLbl="node1" presStyleIdx="3" presStyleCnt="5"/>
      <dgm:spPr/>
    </dgm:pt>
    <dgm:pt modelId="{6E432B7F-1C8B-4B23-91EE-9EE3516571AB}" type="pres">
      <dgm:prSet presAssocID="{3E29E173-8C93-4656-8972-88837B329700}" presName="circle5" presStyleLbl="node1" presStyleIdx="4" presStyleCnt="5" custScaleY="92467"/>
      <dgm:spPr/>
    </dgm:pt>
    <dgm:pt modelId="{1EF9474A-01F1-4ECB-8563-AA1284CAB061}" type="pres">
      <dgm:prSet presAssocID="{3E29E173-8C93-4656-8972-88837B329700}" presName="rect5" presStyleLbl="alignAcc1" presStyleIdx="4" presStyleCnt="5" custScaleY="92467"/>
      <dgm:spPr/>
    </dgm:pt>
    <dgm:pt modelId="{72B96D7D-D678-48D0-90FE-098DEDE496B6}" type="pres">
      <dgm:prSet presAssocID="{928299B3-1098-4DD6-9DA5-ED463CC480D2}" presName="rect1ParTx" presStyleLbl="alignAcc1" presStyleIdx="4" presStyleCnt="5">
        <dgm:presLayoutVars>
          <dgm:chMax val="1"/>
          <dgm:bulletEnabled val="1"/>
        </dgm:presLayoutVars>
      </dgm:prSet>
      <dgm:spPr/>
    </dgm:pt>
    <dgm:pt modelId="{99086E06-F996-48E5-9EA6-45D8E1CEBD67}" type="pres">
      <dgm:prSet presAssocID="{928299B3-1098-4DD6-9DA5-ED463CC480D2}" presName="rect1ChTx" presStyleLbl="alignAcc1" presStyleIdx="4" presStyleCnt="5" custScaleY="92467">
        <dgm:presLayoutVars>
          <dgm:bulletEnabled val="1"/>
        </dgm:presLayoutVars>
      </dgm:prSet>
      <dgm:spPr/>
    </dgm:pt>
    <dgm:pt modelId="{CC5E2E51-C6C3-4B26-B16C-9679DED72348}" type="pres">
      <dgm:prSet presAssocID="{EEB9435E-D388-4373-8450-33D0C6D071A1}" presName="rect2ParTx" presStyleLbl="alignAcc1" presStyleIdx="4" presStyleCnt="5">
        <dgm:presLayoutVars>
          <dgm:chMax val="1"/>
          <dgm:bulletEnabled val="1"/>
        </dgm:presLayoutVars>
      </dgm:prSet>
      <dgm:spPr/>
    </dgm:pt>
    <dgm:pt modelId="{2F8B99FF-AC11-4416-9C48-3FA39E58A715}" type="pres">
      <dgm:prSet presAssocID="{EEB9435E-D388-4373-8450-33D0C6D071A1}" presName="rect2ChTx" presStyleLbl="alignAcc1" presStyleIdx="4" presStyleCnt="5" custScaleY="92467">
        <dgm:presLayoutVars>
          <dgm:bulletEnabled val="1"/>
        </dgm:presLayoutVars>
      </dgm:prSet>
      <dgm:spPr/>
    </dgm:pt>
    <dgm:pt modelId="{B88E3B3C-54D2-4610-B4B6-3FD8707EC9E0}" type="pres">
      <dgm:prSet presAssocID="{F6F40117-6917-40CC-A3C8-EB8AB3DD6FF4}" presName="rect3ParTx" presStyleLbl="alignAcc1" presStyleIdx="4" presStyleCnt="5">
        <dgm:presLayoutVars>
          <dgm:chMax val="1"/>
          <dgm:bulletEnabled val="1"/>
        </dgm:presLayoutVars>
      </dgm:prSet>
      <dgm:spPr/>
    </dgm:pt>
    <dgm:pt modelId="{CB8F67DC-7E0B-4B48-9145-1E4EDBD3D9F9}" type="pres">
      <dgm:prSet presAssocID="{F6F40117-6917-40CC-A3C8-EB8AB3DD6FF4}" presName="rect3ChTx" presStyleLbl="alignAcc1" presStyleIdx="4" presStyleCnt="5" custScaleY="92467">
        <dgm:presLayoutVars>
          <dgm:bulletEnabled val="1"/>
        </dgm:presLayoutVars>
      </dgm:prSet>
      <dgm:spPr/>
    </dgm:pt>
    <dgm:pt modelId="{B6C78B82-C984-4936-96FD-F4EE508EAED3}" type="pres">
      <dgm:prSet presAssocID="{F0F829D2-F327-4666-B23A-E5F6C90CF70B}" presName="rect4ParTx" presStyleLbl="alignAcc1" presStyleIdx="4" presStyleCnt="5">
        <dgm:presLayoutVars>
          <dgm:chMax val="1"/>
          <dgm:bulletEnabled val="1"/>
        </dgm:presLayoutVars>
      </dgm:prSet>
      <dgm:spPr/>
    </dgm:pt>
    <dgm:pt modelId="{50C7AEB1-0263-4183-A79F-B276825461D2}" type="pres">
      <dgm:prSet presAssocID="{F0F829D2-F327-4666-B23A-E5F6C90CF70B}" presName="rect4ChTx" presStyleLbl="alignAcc1" presStyleIdx="4" presStyleCnt="5" custScaleY="92467">
        <dgm:presLayoutVars>
          <dgm:bulletEnabled val="1"/>
        </dgm:presLayoutVars>
      </dgm:prSet>
      <dgm:spPr/>
    </dgm:pt>
    <dgm:pt modelId="{8B8B2EDF-C0AA-4478-8775-E7B6796694B8}" type="pres">
      <dgm:prSet presAssocID="{3E29E173-8C93-4656-8972-88837B329700}" presName="rect5ParTx" presStyleLbl="alignAcc1" presStyleIdx="4" presStyleCnt="5">
        <dgm:presLayoutVars>
          <dgm:chMax val="1"/>
          <dgm:bulletEnabled val="1"/>
        </dgm:presLayoutVars>
      </dgm:prSet>
      <dgm:spPr/>
    </dgm:pt>
    <dgm:pt modelId="{48F4E789-9632-4FC7-AB3C-DB76695D97C0}" type="pres">
      <dgm:prSet presAssocID="{3E29E173-8C93-4656-8972-88837B329700}" presName="rect5ChTx" presStyleLbl="alignAcc1" presStyleIdx="4" presStyleCnt="5">
        <dgm:presLayoutVars>
          <dgm:bulletEnabled val="1"/>
        </dgm:presLayoutVars>
      </dgm:prSet>
      <dgm:spPr/>
    </dgm:pt>
  </dgm:ptLst>
  <dgm:cxnLst>
    <dgm:cxn modelId="{2C05E101-8D86-49A7-85AF-AB7AE7A6686E}" srcId="{28C20B97-460C-41AE-A5AD-1998950F8C58}" destId="{F0F829D2-F327-4666-B23A-E5F6C90CF70B}" srcOrd="3" destOrd="0" parTransId="{101BFD02-CA7D-49F8-934F-CB6AD7B38DCF}" sibTransId="{6F72E733-076B-4629-92DE-B8D60B4EC59E}"/>
    <dgm:cxn modelId="{2CA3B604-A427-4BCA-B2AF-21CFEE69D182}" type="presOf" srcId="{3E29E173-8C93-4656-8972-88837B329700}" destId="{8B8B2EDF-C0AA-4478-8775-E7B6796694B8}" srcOrd="1" destOrd="0" presId="urn:microsoft.com/office/officeart/2005/8/layout/target3"/>
    <dgm:cxn modelId="{51C7A50A-95B0-4AF8-BA4B-7E993DD2D186}" type="presOf" srcId="{EEB9435E-D388-4373-8450-33D0C6D071A1}" destId="{33A731FF-E25D-4DE1-BE6C-D87096A1912A}" srcOrd="0" destOrd="0" presId="urn:microsoft.com/office/officeart/2005/8/layout/target3"/>
    <dgm:cxn modelId="{5E09E60B-5355-440F-8562-D97582A2497F}" type="presOf" srcId="{EEB9435E-D388-4373-8450-33D0C6D071A1}" destId="{CC5E2E51-C6C3-4B26-B16C-9679DED72348}" srcOrd="1" destOrd="0" presId="urn:microsoft.com/office/officeart/2005/8/layout/target3"/>
    <dgm:cxn modelId="{3308B214-7513-4E3B-A553-8398279A80EE}" srcId="{28C20B97-460C-41AE-A5AD-1998950F8C58}" destId="{928299B3-1098-4DD6-9DA5-ED463CC480D2}" srcOrd="0" destOrd="0" parTransId="{AD49C552-A3A5-46F0-9126-2FE1232CFC7A}" sibTransId="{37FF59B9-6DC6-44DE-A49B-3664758ED26B}"/>
    <dgm:cxn modelId="{6C594815-18B5-45B3-9043-B0BA697FFD8C}" srcId="{28C20B97-460C-41AE-A5AD-1998950F8C58}" destId="{F6F40117-6917-40CC-A3C8-EB8AB3DD6FF4}" srcOrd="2" destOrd="0" parTransId="{645D6AD0-A8F5-40B2-B35A-4C0E4559DD49}" sibTransId="{E34647F9-EA28-4B13-AC00-C9B644DF5F99}"/>
    <dgm:cxn modelId="{31ED5119-8527-467E-AB53-CD70E46163CE}" srcId="{F6F40117-6917-40CC-A3C8-EB8AB3DD6FF4}" destId="{AE9F85CF-2D18-4D10-88D4-543A8C954DA5}" srcOrd="0" destOrd="0" parTransId="{52DF0204-B115-4519-90B8-433C65B22CA6}" sibTransId="{E608082C-AEEA-4BF0-BF38-D699546FD3F8}"/>
    <dgm:cxn modelId="{A4997F1B-6DBF-46C4-BFFA-63D09937D6E4}" srcId="{EEB9435E-D388-4373-8450-33D0C6D071A1}" destId="{C48E811E-1CDA-4A9E-B1EE-18A4C6122C0A}" srcOrd="0" destOrd="0" parTransId="{B57FC782-18DA-4AFA-8296-8114C1E53F67}" sibTransId="{8A7BE0AB-435A-461C-9B7E-568C6392E9BD}"/>
    <dgm:cxn modelId="{0E8A7038-D26E-4AE3-A36B-A6C30036854A}" type="presOf" srcId="{F0F829D2-F327-4666-B23A-E5F6C90CF70B}" destId="{B6C78B82-C984-4936-96FD-F4EE508EAED3}" srcOrd="1" destOrd="0" presId="urn:microsoft.com/office/officeart/2005/8/layout/target3"/>
    <dgm:cxn modelId="{2EF8733C-F986-4D93-84A6-E903665ACC4C}" srcId="{928299B3-1098-4DD6-9DA5-ED463CC480D2}" destId="{751EAB40-1C76-4301-9A55-A123F57591E1}" srcOrd="0" destOrd="0" parTransId="{CC70C1D8-305F-4FE0-B767-2ECA70580C79}" sibTransId="{24CEBFE6-21BB-4F39-AB9E-264EFB3181A0}"/>
    <dgm:cxn modelId="{FE191A5E-B573-4450-8BD3-A7FC6AC84679}" type="presOf" srcId="{11F45A88-325F-48E4-A298-FC8B25353075}" destId="{50C7AEB1-0263-4183-A79F-B276825461D2}" srcOrd="0" destOrd="0" presId="urn:microsoft.com/office/officeart/2005/8/layout/target3"/>
    <dgm:cxn modelId="{43164A46-EF3C-4DC3-B4AA-B9487AF9A7B2}" type="presOf" srcId="{3E29E173-8C93-4656-8972-88837B329700}" destId="{1EF9474A-01F1-4ECB-8563-AA1284CAB061}" srcOrd="0" destOrd="0" presId="urn:microsoft.com/office/officeart/2005/8/layout/target3"/>
    <dgm:cxn modelId="{C90E4B50-A759-4C2F-A4C8-EF346AC150B8}" type="presOf" srcId="{928299B3-1098-4DD6-9DA5-ED463CC480D2}" destId="{720E44C2-D085-4444-AEC9-3533746398B8}" srcOrd="0" destOrd="0" presId="urn:microsoft.com/office/officeart/2005/8/layout/target3"/>
    <dgm:cxn modelId="{F0695276-3992-4118-B16C-14FCA981F063}" type="presOf" srcId="{751EAB40-1C76-4301-9A55-A123F57591E1}" destId="{99086E06-F996-48E5-9EA6-45D8E1CEBD67}" srcOrd="0" destOrd="0" presId="urn:microsoft.com/office/officeart/2005/8/layout/target3"/>
    <dgm:cxn modelId="{31CFDF83-91CD-4A43-8931-F8CE2CEF4304}" type="presOf" srcId="{AE9F85CF-2D18-4D10-88D4-543A8C954DA5}" destId="{CB8F67DC-7E0B-4B48-9145-1E4EDBD3D9F9}" srcOrd="0" destOrd="0" presId="urn:microsoft.com/office/officeart/2005/8/layout/target3"/>
    <dgm:cxn modelId="{A285988B-D341-4336-B3C8-95F2A268C20D}" type="presOf" srcId="{F6F40117-6917-40CC-A3C8-EB8AB3DD6FF4}" destId="{64CB6058-579F-42BE-BAA9-0DA0523769D0}" srcOrd="0" destOrd="0" presId="urn:microsoft.com/office/officeart/2005/8/layout/target3"/>
    <dgm:cxn modelId="{6A54F4AA-0252-4BD4-9AA5-F0390CDDDF78}" srcId="{28C20B97-460C-41AE-A5AD-1998950F8C58}" destId="{3E29E173-8C93-4656-8972-88837B329700}" srcOrd="4" destOrd="0" parTransId="{AE8AF6E8-E642-4F99-A68F-EFB0DB2A63AC}" sibTransId="{FA7C659E-A263-49AC-AC2D-B0739E6E6386}"/>
    <dgm:cxn modelId="{4DA6EAAC-8B9A-4BA7-BA35-0CFB6F1B00EB}" type="presOf" srcId="{928299B3-1098-4DD6-9DA5-ED463CC480D2}" destId="{72B96D7D-D678-48D0-90FE-098DEDE496B6}" srcOrd="1" destOrd="0" presId="urn:microsoft.com/office/officeart/2005/8/layout/target3"/>
    <dgm:cxn modelId="{734CBAB1-DAEE-4094-B22E-311AD6DA3C1B}" type="presOf" srcId="{F0F829D2-F327-4666-B23A-E5F6C90CF70B}" destId="{976EF799-6FD3-4FC8-AF71-9A1A49AEFFFD}" srcOrd="0" destOrd="0" presId="urn:microsoft.com/office/officeart/2005/8/layout/target3"/>
    <dgm:cxn modelId="{30259BB3-835C-4E95-83AF-10FCF9B1140D}" srcId="{F0F829D2-F327-4666-B23A-E5F6C90CF70B}" destId="{11F45A88-325F-48E4-A298-FC8B25353075}" srcOrd="0" destOrd="0" parTransId="{92776913-EC00-4F3E-85E8-D466AB30E6C5}" sibTransId="{3E02BC9F-3D8A-4688-8723-54CC851826CA}"/>
    <dgm:cxn modelId="{9D2AA3B9-F7DF-499D-B80C-09A66AFD1B2C}" type="presOf" srcId="{C48E811E-1CDA-4A9E-B1EE-18A4C6122C0A}" destId="{2F8B99FF-AC11-4416-9C48-3FA39E58A715}" srcOrd="0" destOrd="0" presId="urn:microsoft.com/office/officeart/2005/8/layout/target3"/>
    <dgm:cxn modelId="{005DDFBC-1D9F-418C-97E7-8A7789A48AB7}" type="presOf" srcId="{F6F40117-6917-40CC-A3C8-EB8AB3DD6FF4}" destId="{B88E3B3C-54D2-4610-B4B6-3FD8707EC9E0}" srcOrd="1" destOrd="0" presId="urn:microsoft.com/office/officeart/2005/8/layout/target3"/>
    <dgm:cxn modelId="{DA0408CA-E675-48D0-8261-C5E96D20AAFE}" srcId="{28C20B97-460C-41AE-A5AD-1998950F8C58}" destId="{EEB9435E-D388-4373-8450-33D0C6D071A1}" srcOrd="1" destOrd="0" parTransId="{74876F82-0742-41DE-888B-B4E15476EA6E}" sibTransId="{656D0E7C-FE63-4BC8-93D9-B86DBF91477B}"/>
    <dgm:cxn modelId="{051F8FDC-D58F-4F5C-ACAE-D4BA038A712C}" type="presOf" srcId="{28C20B97-460C-41AE-A5AD-1998950F8C58}" destId="{B0EFBF11-9623-4A4D-BCC4-721648810336}" srcOrd="0" destOrd="0" presId="urn:microsoft.com/office/officeart/2005/8/layout/target3"/>
    <dgm:cxn modelId="{FF29982A-1363-4CAA-B1FF-932D45C1CF8B}" type="presParOf" srcId="{B0EFBF11-9623-4A4D-BCC4-721648810336}" destId="{095C83ED-ED96-4C34-982B-9E8ED738FF44}" srcOrd="0" destOrd="0" presId="urn:microsoft.com/office/officeart/2005/8/layout/target3"/>
    <dgm:cxn modelId="{4DB354E5-1F4C-4F40-A6CB-05AABAD8DD93}" type="presParOf" srcId="{B0EFBF11-9623-4A4D-BCC4-721648810336}" destId="{858F3E20-4A9F-4639-8A9C-E53A795F345F}" srcOrd="1" destOrd="0" presId="urn:microsoft.com/office/officeart/2005/8/layout/target3"/>
    <dgm:cxn modelId="{158CE18A-3195-4622-996F-238CA3F56566}" type="presParOf" srcId="{B0EFBF11-9623-4A4D-BCC4-721648810336}" destId="{720E44C2-D085-4444-AEC9-3533746398B8}" srcOrd="2" destOrd="0" presId="urn:microsoft.com/office/officeart/2005/8/layout/target3"/>
    <dgm:cxn modelId="{6D156722-F95A-47B0-BF3D-1316A8CB9C0E}" type="presParOf" srcId="{B0EFBF11-9623-4A4D-BCC4-721648810336}" destId="{97244F5B-B1A0-4980-BE0D-C5BCF47E2958}" srcOrd="3" destOrd="0" presId="urn:microsoft.com/office/officeart/2005/8/layout/target3"/>
    <dgm:cxn modelId="{3CD0BEF7-5308-4E59-833A-A09FEB278C11}" type="presParOf" srcId="{B0EFBF11-9623-4A4D-BCC4-721648810336}" destId="{88F31B26-68B7-4840-96B7-E00DF272F5C8}" srcOrd="4" destOrd="0" presId="urn:microsoft.com/office/officeart/2005/8/layout/target3"/>
    <dgm:cxn modelId="{F246E197-667E-42C8-9FF8-668882375529}" type="presParOf" srcId="{B0EFBF11-9623-4A4D-BCC4-721648810336}" destId="{33A731FF-E25D-4DE1-BE6C-D87096A1912A}" srcOrd="5" destOrd="0" presId="urn:microsoft.com/office/officeart/2005/8/layout/target3"/>
    <dgm:cxn modelId="{4C1368E4-6EAD-4B12-8544-DCF30A7D115B}" type="presParOf" srcId="{B0EFBF11-9623-4A4D-BCC4-721648810336}" destId="{13F1BA2A-D6C6-4566-AF5B-98028726023E}" srcOrd="6" destOrd="0" presId="urn:microsoft.com/office/officeart/2005/8/layout/target3"/>
    <dgm:cxn modelId="{087778F4-E7ED-45B2-8EE5-19D35CF389F6}" type="presParOf" srcId="{B0EFBF11-9623-4A4D-BCC4-721648810336}" destId="{F53B8100-9161-4DFF-B316-0C4189831AD0}" srcOrd="7" destOrd="0" presId="urn:microsoft.com/office/officeart/2005/8/layout/target3"/>
    <dgm:cxn modelId="{7B0B24CF-0BAA-4858-B4D0-A6019AF5FE8E}" type="presParOf" srcId="{B0EFBF11-9623-4A4D-BCC4-721648810336}" destId="{64CB6058-579F-42BE-BAA9-0DA0523769D0}" srcOrd="8" destOrd="0" presId="urn:microsoft.com/office/officeart/2005/8/layout/target3"/>
    <dgm:cxn modelId="{BDF3FD10-3EB8-4A51-935D-DB44B45B48DC}" type="presParOf" srcId="{B0EFBF11-9623-4A4D-BCC4-721648810336}" destId="{16358ED1-F08C-4D7F-92DE-F861660096C1}" srcOrd="9" destOrd="0" presId="urn:microsoft.com/office/officeart/2005/8/layout/target3"/>
    <dgm:cxn modelId="{345FF17C-D1BF-4D35-89B8-D78005AE0329}" type="presParOf" srcId="{B0EFBF11-9623-4A4D-BCC4-721648810336}" destId="{12B26D28-3A11-4739-AD0C-41F88E1746C2}" srcOrd="10" destOrd="0" presId="urn:microsoft.com/office/officeart/2005/8/layout/target3"/>
    <dgm:cxn modelId="{85783424-64D2-4784-9479-E8807C8BA5AD}" type="presParOf" srcId="{B0EFBF11-9623-4A4D-BCC4-721648810336}" destId="{976EF799-6FD3-4FC8-AF71-9A1A49AEFFFD}" srcOrd="11" destOrd="0" presId="urn:microsoft.com/office/officeart/2005/8/layout/target3"/>
    <dgm:cxn modelId="{648C6ADA-9B2A-4484-A120-8FE3C790FE06}" type="presParOf" srcId="{B0EFBF11-9623-4A4D-BCC4-721648810336}" destId="{BC64EABE-8E52-43E8-B90A-58257713566A}" srcOrd="12" destOrd="0" presId="urn:microsoft.com/office/officeart/2005/8/layout/target3"/>
    <dgm:cxn modelId="{9D46616C-B5E4-4E2D-81CB-2A5AC96FEDCF}" type="presParOf" srcId="{B0EFBF11-9623-4A4D-BCC4-721648810336}" destId="{6E432B7F-1C8B-4B23-91EE-9EE3516571AB}" srcOrd="13" destOrd="0" presId="urn:microsoft.com/office/officeart/2005/8/layout/target3"/>
    <dgm:cxn modelId="{7FB300C8-0D97-42B7-A603-37ED3206237B}" type="presParOf" srcId="{B0EFBF11-9623-4A4D-BCC4-721648810336}" destId="{1EF9474A-01F1-4ECB-8563-AA1284CAB061}" srcOrd="14" destOrd="0" presId="urn:microsoft.com/office/officeart/2005/8/layout/target3"/>
    <dgm:cxn modelId="{54966B54-8B21-4C1D-963B-6E3008F38BBD}" type="presParOf" srcId="{B0EFBF11-9623-4A4D-BCC4-721648810336}" destId="{72B96D7D-D678-48D0-90FE-098DEDE496B6}" srcOrd="15" destOrd="0" presId="urn:microsoft.com/office/officeart/2005/8/layout/target3"/>
    <dgm:cxn modelId="{4AD31BD4-E64A-449E-94E7-A7C4C6B0368E}" type="presParOf" srcId="{B0EFBF11-9623-4A4D-BCC4-721648810336}" destId="{99086E06-F996-48E5-9EA6-45D8E1CEBD67}" srcOrd="16" destOrd="0" presId="urn:microsoft.com/office/officeart/2005/8/layout/target3"/>
    <dgm:cxn modelId="{E8508FEE-DA1E-4155-B210-DF3CC78BE874}" type="presParOf" srcId="{B0EFBF11-9623-4A4D-BCC4-721648810336}" destId="{CC5E2E51-C6C3-4B26-B16C-9679DED72348}" srcOrd="17" destOrd="0" presId="urn:microsoft.com/office/officeart/2005/8/layout/target3"/>
    <dgm:cxn modelId="{A4C5FE85-8BC7-460B-8F62-D9A6B31D5D3A}" type="presParOf" srcId="{B0EFBF11-9623-4A4D-BCC4-721648810336}" destId="{2F8B99FF-AC11-4416-9C48-3FA39E58A715}" srcOrd="18" destOrd="0" presId="urn:microsoft.com/office/officeart/2005/8/layout/target3"/>
    <dgm:cxn modelId="{C47EE744-6610-4D48-A467-B5FF9A023524}" type="presParOf" srcId="{B0EFBF11-9623-4A4D-BCC4-721648810336}" destId="{B88E3B3C-54D2-4610-B4B6-3FD8707EC9E0}" srcOrd="19" destOrd="0" presId="urn:microsoft.com/office/officeart/2005/8/layout/target3"/>
    <dgm:cxn modelId="{7D4BF648-2C7E-4A02-BFA4-E3233895ADB4}" type="presParOf" srcId="{B0EFBF11-9623-4A4D-BCC4-721648810336}" destId="{CB8F67DC-7E0B-4B48-9145-1E4EDBD3D9F9}" srcOrd="20" destOrd="0" presId="urn:microsoft.com/office/officeart/2005/8/layout/target3"/>
    <dgm:cxn modelId="{55EFB2C6-7DE0-4D27-9248-0EDA7F38200D}" type="presParOf" srcId="{B0EFBF11-9623-4A4D-BCC4-721648810336}" destId="{B6C78B82-C984-4936-96FD-F4EE508EAED3}" srcOrd="21" destOrd="0" presId="urn:microsoft.com/office/officeart/2005/8/layout/target3"/>
    <dgm:cxn modelId="{8F3045C0-71CD-4864-8D2C-FFDF86E2B7A6}" type="presParOf" srcId="{B0EFBF11-9623-4A4D-BCC4-721648810336}" destId="{50C7AEB1-0263-4183-A79F-B276825461D2}" srcOrd="22" destOrd="0" presId="urn:microsoft.com/office/officeart/2005/8/layout/target3"/>
    <dgm:cxn modelId="{EFBAE67D-E32A-4BFD-934B-26F372B7CED1}" type="presParOf" srcId="{B0EFBF11-9623-4A4D-BCC4-721648810336}" destId="{8B8B2EDF-C0AA-4478-8775-E7B6796694B8}" srcOrd="23" destOrd="0" presId="urn:microsoft.com/office/officeart/2005/8/layout/target3"/>
    <dgm:cxn modelId="{4B0B26D3-DEFD-4441-AA88-F28B64E9EF89}" type="presParOf" srcId="{B0EFBF11-9623-4A4D-BCC4-721648810336}" destId="{48F4E789-9632-4FC7-AB3C-DB76695D97C0}"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82EE5D2-DC24-452E-AC8F-B4B5B25C7818}"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399E7A9F-8420-40A6-9BB7-F89582800E16}">
      <dgm:prSet phldrT="[Text]" phldr="0"/>
      <dgm:spPr/>
      <dgm:t>
        <a:bodyPr/>
        <a:lstStyle/>
        <a:p>
          <a:r>
            <a:rPr lang="en-US" dirty="0"/>
            <a:t>SQL Server Temporal Tables</a:t>
          </a:r>
        </a:p>
      </dgm:t>
    </dgm:pt>
    <dgm:pt modelId="{5F1CC71B-EFC1-4D59-B118-7F0156893A40}" type="parTrans" cxnId="{95ECB006-933D-4F73-918E-3B0C57EC68C3}">
      <dgm:prSet/>
      <dgm:spPr/>
      <dgm:t>
        <a:bodyPr/>
        <a:lstStyle/>
        <a:p>
          <a:endParaRPr lang="en-US"/>
        </a:p>
      </dgm:t>
    </dgm:pt>
    <dgm:pt modelId="{6FC9B934-0DFE-4F15-A762-5CEF411D56F0}" type="sibTrans" cxnId="{95ECB006-933D-4F73-918E-3B0C57EC68C3}">
      <dgm:prSet/>
      <dgm:spPr/>
      <dgm:t>
        <a:bodyPr/>
        <a:lstStyle/>
        <a:p>
          <a:endParaRPr lang="en-US"/>
        </a:p>
      </dgm:t>
    </dgm:pt>
    <dgm:pt modelId="{E0B9704D-2E82-48C0-A160-11604E8F2FFC}">
      <dgm:prSet phldrT="[Text]" phldr="0"/>
      <dgm:spPr/>
      <dgm:t>
        <a:bodyPr/>
        <a:lstStyle/>
        <a:p>
          <a:r>
            <a:rPr lang="en-US"/>
            <a:t>Migration Bundles</a:t>
          </a:r>
        </a:p>
      </dgm:t>
    </dgm:pt>
    <dgm:pt modelId="{CF7F96A6-B800-4FC1-A27B-3116FB0D3519}" type="parTrans" cxnId="{3A805D6B-DA78-40BC-ACF7-905395D07531}">
      <dgm:prSet/>
      <dgm:spPr/>
      <dgm:t>
        <a:bodyPr/>
        <a:lstStyle/>
        <a:p>
          <a:endParaRPr lang="en-US"/>
        </a:p>
      </dgm:t>
    </dgm:pt>
    <dgm:pt modelId="{63A87ECA-5A8F-4F95-9D8D-5E6A19E3BBF4}" type="sibTrans" cxnId="{3A805D6B-DA78-40BC-ACF7-905395D07531}">
      <dgm:prSet/>
      <dgm:spPr/>
      <dgm:t>
        <a:bodyPr/>
        <a:lstStyle/>
        <a:p>
          <a:endParaRPr lang="en-US"/>
        </a:p>
      </dgm:t>
    </dgm:pt>
    <dgm:pt modelId="{C3041C67-AC2C-47F8-8A25-F40D3B6ED680}">
      <dgm:prSet phldrT="[Text]" phldr="0"/>
      <dgm:spPr/>
      <dgm:t>
        <a:bodyPr/>
        <a:lstStyle/>
        <a:p>
          <a:r>
            <a:rPr lang="en-US"/>
            <a:t>Pre-convention Model Configuration</a:t>
          </a:r>
        </a:p>
      </dgm:t>
    </dgm:pt>
    <dgm:pt modelId="{9CE6E7EC-C81A-4541-8662-759066497869}" type="parTrans" cxnId="{A23A39C5-0BBB-4479-A65C-1F56B4996874}">
      <dgm:prSet/>
      <dgm:spPr/>
      <dgm:t>
        <a:bodyPr/>
        <a:lstStyle/>
        <a:p>
          <a:endParaRPr lang="en-US"/>
        </a:p>
      </dgm:t>
    </dgm:pt>
    <dgm:pt modelId="{68F2AAF8-C486-408E-9FE6-C828EB684356}" type="sibTrans" cxnId="{A23A39C5-0BBB-4479-A65C-1F56B4996874}">
      <dgm:prSet/>
      <dgm:spPr/>
      <dgm:t>
        <a:bodyPr/>
        <a:lstStyle/>
        <a:p>
          <a:endParaRPr lang="en-US"/>
        </a:p>
      </dgm:t>
    </dgm:pt>
    <dgm:pt modelId="{3BC8393E-388D-44C6-9A7B-802E0659D385}">
      <dgm:prSet phldrT="[Text]" phldr="0"/>
      <dgm:spPr/>
      <dgm:t>
        <a:bodyPr/>
        <a:lstStyle/>
        <a:p>
          <a:r>
            <a:rPr lang="en-US" dirty="0"/>
            <a:t>Compiled Models</a:t>
          </a:r>
        </a:p>
      </dgm:t>
    </dgm:pt>
    <dgm:pt modelId="{8B9E033B-4EC7-4F76-BECB-57ACD8F31D56}" type="parTrans" cxnId="{C9B7AB85-D35A-4690-AC23-1B731294EFDC}">
      <dgm:prSet/>
      <dgm:spPr/>
      <dgm:t>
        <a:bodyPr/>
        <a:lstStyle/>
        <a:p>
          <a:endParaRPr lang="en-US"/>
        </a:p>
      </dgm:t>
    </dgm:pt>
    <dgm:pt modelId="{C57E3212-A325-47A0-8C9F-25E891F33755}" type="sibTrans" cxnId="{C9B7AB85-D35A-4690-AC23-1B731294EFDC}">
      <dgm:prSet/>
      <dgm:spPr/>
      <dgm:t>
        <a:bodyPr/>
        <a:lstStyle/>
        <a:p>
          <a:endParaRPr lang="en-US"/>
        </a:p>
      </dgm:t>
    </dgm:pt>
    <dgm:pt modelId="{F1BC0F9C-5921-45DE-B3D4-21A9D0A9292A}">
      <dgm:prSet phldrT="[Text]" phldr="0"/>
      <dgm:spPr/>
      <dgm:t>
        <a:bodyPr/>
        <a:lstStyle/>
        <a:p>
          <a:r>
            <a:rPr lang="en-US"/>
            <a:t>Performance</a:t>
          </a:r>
        </a:p>
      </dgm:t>
    </dgm:pt>
    <dgm:pt modelId="{4ED193C4-DEAB-4F8D-A96F-605082F20AFF}" type="parTrans" cxnId="{ECCAAD27-ECEB-490D-BA6F-F7C3D868630F}">
      <dgm:prSet/>
      <dgm:spPr/>
      <dgm:t>
        <a:bodyPr/>
        <a:lstStyle/>
        <a:p>
          <a:endParaRPr lang="en-US"/>
        </a:p>
      </dgm:t>
    </dgm:pt>
    <dgm:pt modelId="{7E51A3F8-08BB-4856-A3F9-BD9B7CB79469}" type="sibTrans" cxnId="{ECCAAD27-ECEB-490D-BA6F-F7C3D868630F}">
      <dgm:prSet/>
      <dgm:spPr/>
      <dgm:t>
        <a:bodyPr/>
        <a:lstStyle/>
        <a:p>
          <a:endParaRPr lang="en-US"/>
        </a:p>
      </dgm:t>
    </dgm:pt>
    <dgm:pt modelId="{C6F9757E-1280-4F05-BED0-5E6A1718936B}">
      <dgm:prSet phldrT="[Text]" phldr="0"/>
      <dgm:spPr/>
      <dgm:t>
        <a:bodyPr/>
        <a:lstStyle/>
        <a:p>
          <a:r>
            <a:rPr lang="en-US"/>
            <a:t>Azure Cosmos DB Support</a:t>
          </a:r>
        </a:p>
      </dgm:t>
    </dgm:pt>
    <dgm:pt modelId="{A49D0D93-72DA-44AB-A3B8-1EB4B72727F8}" type="parTrans" cxnId="{96DE2808-EB0F-499F-A0FA-068100FCAAFE}">
      <dgm:prSet/>
      <dgm:spPr/>
      <dgm:t>
        <a:bodyPr/>
        <a:lstStyle/>
        <a:p>
          <a:endParaRPr lang="en-US"/>
        </a:p>
      </dgm:t>
    </dgm:pt>
    <dgm:pt modelId="{4626E8EC-BBB9-4050-BEEA-FD98B2D48335}" type="sibTrans" cxnId="{96DE2808-EB0F-499F-A0FA-068100FCAAFE}">
      <dgm:prSet/>
      <dgm:spPr/>
      <dgm:t>
        <a:bodyPr/>
        <a:lstStyle/>
        <a:p>
          <a:endParaRPr lang="en-US"/>
        </a:p>
      </dgm:t>
    </dgm:pt>
    <dgm:pt modelId="{9BA50DFA-8D1F-4539-AACA-1B5D5B4D6553}">
      <dgm:prSet phldrT="[Text]" phldr="0"/>
      <dgm:spPr/>
      <dgm:t>
        <a:bodyPr/>
        <a:lstStyle/>
        <a:p>
          <a:r>
            <a:rPr lang="en-US"/>
            <a:t>Reverse-Engineering</a:t>
          </a:r>
        </a:p>
      </dgm:t>
    </dgm:pt>
    <dgm:pt modelId="{554266F9-0FD1-4442-9745-1FD6B28EF505}" type="parTrans" cxnId="{838B1F7F-B1CA-4DB6-A536-3755DB41D29D}">
      <dgm:prSet/>
      <dgm:spPr/>
      <dgm:t>
        <a:bodyPr/>
        <a:lstStyle/>
        <a:p>
          <a:endParaRPr lang="en-US"/>
        </a:p>
      </dgm:t>
    </dgm:pt>
    <dgm:pt modelId="{6C850846-3B4B-4638-92B8-960D20E97C39}" type="sibTrans" cxnId="{838B1F7F-B1CA-4DB6-A536-3755DB41D29D}">
      <dgm:prSet/>
      <dgm:spPr/>
      <dgm:t>
        <a:bodyPr/>
        <a:lstStyle/>
        <a:p>
          <a:endParaRPr lang="en-US"/>
        </a:p>
      </dgm:t>
    </dgm:pt>
    <dgm:pt modelId="{1A3B90F6-73E0-4B74-BA63-2A28A1526330}">
      <dgm:prSet phldrT="[Text]" phldr="0"/>
      <dgm:spPr/>
      <dgm:t>
        <a:bodyPr/>
        <a:lstStyle/>
        <a:p>
          <a:r>
            <a:rPr lang="en-US"/>
            <a:t>LINQ Enhancements</a:t>
          </a:r>
        </a:p>
      </dgm:t>
    </dgm:pt>
    <dgm:pt modelId="{B959F482-97A7-45C2-8ED4-3CD1CFDD840E}" type="parTrans" cxnId="{2C4AF585-410C-47CD-B061-E260E0A83F75}">
      <dgm:prSet/>
      <dgm:spPr/>
      <dgm:t>
        <a:bodyPr/>
        <a:lstStyle/>
        <a:p>
          <a:endParaRPr lang="en-US"/>
        </a:p>
      </dgm:t>
    </dgm:pt>
    <dgm:pt modelId="{CA1310E5-A2DB-4F7D-9413-A8A0E09928B0}" type="sibTrans" cxnId="{2C4AF585-410C-47CD-B061-E260E0A83F75}">
      <dgm:prSet/>
      <dgm:spPr/>
      <dgm:t>
        <a:bodyPr/>
        <a:lstStyle/>
        <a:p>
          <a:endParaRPr lang="en-US"/>
        </a:p>
      </dgm:t>
    </dgm:pt>
    <dgm:pt modelId="{F04FEDEB-04E2-4689-A4AA-F3F23E37CBF8}">
      <dgm:prSet phldrT="[Text]" phldr="0"/>
      <dgm:spPr/>
      <dgm:t>
        <a:bodyPr/>
        <a:lstStyle/>
        <a:p>
          <a:r>
            <a:rPr lang="en-US"/>
            <a:t>New Mapping Attributes</a:t>
          </a:r>
        </a:p>
      </dgm:t>
    </dgm:pt>
    <dgm:pt modelId="{53A369A4-DF4E-47F1-B97A-C4985EAFDCE9}" type="parTrans" cxnId="{247F0F96-8F20-4F70-91CE-99FE2590EB41}">
      <dgm:prSet/>
      <dgm:spPr/>
      <dgm:t>
        <a:bodyPr/>
        <a:lstStyle/>
        <a:p>
          <a:endParaRPr lang="en-US"/>
        </a:p>
      </dgm:t>
    </dgm:pt>
    <dgm:pt modelId="{C8306B01-6423-4BE6-890C-E07C55FDA514}" type="sibTrans" cxnId="{247F0F96-8F20-4F70-91CE-99FE2590EB41}">
      <dgm:prSet/>
      <dgm:spPr/>
      <dgm:t>
        <a:bodyPr/>
        <a:lstStyle/>
        <a:p>
          <a:endParaRPr lang="en-US"/>
        </a:p>
      </dgm:t>
    </dgm:pt>
    <dgm:pt modelId="{9292F611-8837-407E-90F0-A8AA85B24E9D}">
      <dgm:prSet phldrT="[Text]" phldr="0"/>
      <dgm:spPr/>
      <dgm:t>
        <a:bodyPr/>
        <a:lstStyle/>
        <a:p>
          <a:r>
            <a:rPr lang="en-US"/>
            <a:t>Model Building Improvements</a:t>
          </a:r>
        </a:p>
      </dgm:t>
    </dgm:pt>
    <dgm:pt modelId="{AC28E829-42AF-4940-A68A-E22C7A652100}" type="parTrans" cxnId="{48B778D8-0146-403A-BB05-BFC4E46A0CAE}">
      <dgm:prSet/>
      <dgm:spPr/>
      <dgm:t>
        <a:bodyPr/>
        <a:lstStyle/>
        <a:p>
          <a:endParaRPr lang="en-US"/>
        </a:p>
      </dgm:t>
    </dgm:pt>
    <dgm:pt modelId="{38BE8B56-A3EC-470F-8EDA-0F4D934F6C4C}" type="sibTrans" cxnId="{48B778D8-0146-403A-BB05-BFC4E46A0CAE}">
      <dgm:prSet/>
      <dgm:spPr/>
      <dgm:t>
        <a:bodyPr/>
        <a:lstStyle/>
        <a:p>
          <a:endParaRPr lang="en-US"/>
        </a:p>
      </dgm:t>
    </dgm:pt>
    <dgm:pt modelId="{68313774-38DF-41B5-AD13-B80862EDDB90}">
      <dgm:prSet phldrT="[Text]" phldr="0"/>
      <dgm:spPr/>
      <dgm:t>
        <a:bodyPr/>
        <a:lstStyle/>
        <a:p>
          <a:r>
            <a:rPr lang="en-US"/>
            <a:t>DbContextFactory Improvements</a:t>
          </a:r>
        </a:p>
      </dgm:t>
    </dgm:pt>
    <dgm:pt modelId="{258402A6-8CFA-4A1A-A147-13E70A60F232}" type="parTrans" cxnId="{4B0D19F3-451A-4D73-9F77-9D5800B1A43D}">
      <dgm:prSet/>
      <dgm:spPr/>
      <dgm:t>
        <a:bodyPr/>
        <a:lstStyle/>
        <a:p>
          <a:endParaRPr lang="en-US"/>
        </a:p>
      </dgm:t>
    </dgm:pt>
    <dgm:pt modelId="{30B9D943-FFF0-40DC-99E8-5530F8DA6125}" type="sibTrans" cxnId="{4B0D19F3-451A-4D73-9F77-9D5800B1A43D}">
      <dgm:prSet/>
      <dgm:spPr/>
      <dgm:t>
        <a:bodyPr/>
        <a:lstStyle/>
        <a:p>
          <a:endParaRPr lang="en-US"/>
        </a:p>
      </dgm:t>
    </dgm:pt>
    <dgm:pt modelId="{B6AA0EC4-E89A-448D-85B3-792CC3E74474}" type="pres">
      <dgm:prSet presAssocID="{B82EE5D2-DC24-452E-AC8F-B4B5B25C7818}" presName="diagram" presStyleCnt="0">
        <dgm:presLayoutVars>
          <dgm:dir/>
          <dgm:resizeHandles val="exact"/>
        </dgm:presLayoutVars>
      </dgm:prSet>
      <dgm:spPr/>
    </dgm:pt>
    <dgm:pt modelId="{76320913-0AC8-4C4A-97A8-2555CF4D08BF}" type="pres">
      <dgm:prSet presAssocID="{399E7A9F-8420-40A6-9BB7-F89582800E16}" presName="node" presStyleLbl="node1" presStyleIdx="0" presStyleCnt="11">
        <dgm:presLayoutVars>
          <dgm:bulletEnabled val="1"/>
        </dgm:presLayoutVars>
      </dgm:prSet>
      <dgm:spPr/>
    </dgm:pt>
    <dgm:pt modelId="{6954720C-F3C3-4398-BA1A-F16B4DC6D413}" type="pres">
      <dgm:prSet presAssocID="{6FC9B934-0DFE-4F15-A762-5CEF411D56F0}" presName="sibTrans" presStyleCnt="0"/>
      <dgm:spPr/>
    </dgm:pt>
    <dgm:pt modelId="{78E16184-B3F6-44BD-AE37-8AF5A76E963A}" type="pres">
      <dgm:prSet presAssocID="{E0B9704D-2E82-48C0-A160-11604E8F2FFC}" presName="node" presStyleLbl="node1" presStyleIdx="1" presStyleCnt="11">
        <dgm:presLayoutVars>
          <dgm:bulletEnabled val="1"/>
        </dgm:presLayoutVars>
      </dgm:prSet>
      <dgm:spPr/>
    </dgm:pt>
    <dgm:pt modelId="{CF243CFF-A2EC-46FA-81FE-D41DAF820953}" type="pres">
      <dgm:prSet presAssocID="{63A87ECA-5A8F-4F95-9D8D-5E6A19E3BBF4}" presName="sibTrans" presStyleCnt="0"/>
      <dgm:spPr/>
    </dgm:pt>
    <dgm:pt modelId="{21BC90CF-1AEE-461B-84FA-F9364FBF8EAD}" type="pres">
      <dgm:prSet presAssocID="{C3041C67-AC2C-47F8-8A25-F40D3B6ED680}" presName="node" presStyleLbl="node1" presStyleIdx="2" presStyleCnt="11">
        <dgm:presLayoutVars>
          <dgm:bulletEnabled val="1"/>
        </dgm:presLayoutVars>
      </dgm:prSet>
      <dgm:spPr/>
    </dgm:pt>
    <dgm:pt modelId="{D370CA02-C13F-48DC-945D-8C045FD2A30D}" type="pres">
      <dgm:prSet presAssocID="{68F2AAF8-C486-408E-9FE6-C828EB684356}" presName="sibTrans" presStyleCnt="0"/>
      <dgm:spPr/>
    </dgm:pt>
    <dgm:pt modelId="{C6BD6DE4-634A-4EE7-9332-67E79C963C54}" type="pres">
      <dgm:prSet presAssocID="{3BC8393E-388D-44C6-9A7B-802E0659D385}" presName="node" presStyleLbl="node1" presStyleIdx="3" presStyleCnt="11">
        <dgm:presLayoutVars>
          <dgm:bulletEnabled val="1"/>
        </dgm:presLayoutVars>
      </dgm:prSet>
      <dgm:spPr/>
    </dgm:pt>
    <dgm:pt modelId="{41919CFF-0CCA-443B-B951-0CEC626BFD0F}" type="pres">
      <dgm:prSet presAssocID="{C57E3212-A325-47A0-8C9F-25E891F33755}" presName="sibTrans" presStyleCnt="0"/>
      <dgm:spPr/>
    </dgm:pt>
    <dgm:pt modelId="{2BEEECC1-C9E4-4301-92DD-863D7B809D65}" type="pres">
      <dgm:prSet presAssocID="{F1BC0F9C-5921-45DE-B3D4-21A9D0A9292A}" presName="node" presStyleLbl="node1" presStyleIdx="4" presStyleCnt="11">
        <dgm:presLayoutVars>
          <dgm:bulletEnabled val="1"/>
        </dgm:presLayoutVars>
      </dgm:prSet>
      <dgm:spPr/>
    </dgm:pt>
    <dgm:pt modelId="{3B865D54-78D0-4B4F-9809-1F41BA201BF5}" type="pres">
      <dgm:prSet presAssocID="{7E51A3F8-08BB-4856-A3F9-BD9B7CB79469}" presName="sibTrans" presStyleCnt="0"/>
      <dgm:spPr/>
    </dgm:pt>
    <dgm:pt modelId="{4E08AEF9-49FE-4944-9756-96C26F558FCD}" type="pres">
      <dgm:prSet presAssocID="{C6F9757E-1280-4F05-BED0-5E6A1718936B}" presName="node" presStyleLbl="node1" presStyleIdx="5" presStyleCnt="11">
        <dgm:presLayoutVars>
          <dgm:bulletEnabled val="1"/>
        </dgm:presLayoutVars>
      </dgm:prSet>
      <dgm:spPr/>
    </dgm:pt>
    <dgm:pt modelId="{2D91B276-78F2-4FF0-AE85-B7C9221193B8}" type="pres">
      <dgm:prSet presAssocID="{4626E8EC-BBB9-4050-BEEA-FD98B2D48335}" presName="sibTrans" presStyleCnt="0"/>
      <dgm:spPr/>
    </dgm:pt>
    <dgm:pt modelId="{A2249F85-2987-47FF-854A-386C1E648447}" type="pres">
      <dgm:prSet presAssocID="{9BA50DFA-8D1F-4539-AACA-1B5D5B4D6553}" presName="node" presStyleLbl="node1" presStyleIdx="6" presStyleCnt="11">
        <dgm:presLayoutVars>
          <dgm:bulletEnabled val="1"/>
        </dgm:presLayoutVars>
      </dgm:prSet>
      <dgm:spPr/>
    </dgm:pt>
    <dgm:pt modelId="{8B527E58-2579-493C-AF41-7F964F75FE79}" type="pres">
      <dgm:prSet presAssocID="{6C850846-3B4B-4638-92B8-960D20E97C39}" presName="sibTrans" presStyleCnt="0"/>
      <dgm:spPr/>
    </dgm:pt>
    <dgm:pt modelId="{C933CFE4-1326-48AA-A074-4352C0AA4961}" type="pres">
      <dgm:prSet presAssocID="{1A3B90F6-73E0-4B74-BA63-2A28A1526330}" presName="node" presStyleLbl="node1" presStyleIdx="7" presStyleCnt="11">
        <dgm:presLayoutVars>
          <dgm:bulletEnabled val="1"/>
        </dgm:presLayoutVars>
      </dgm:prSet>
      <dgm:spPr/>
    </dgm:pt>
    <dgm:pt modelId="{CD221915-5837-47E4-893C-B1FB515DDD56}" type="pres">
      <dgm:prSet presAssocID="{CA1310E5-A2DB-4F7D-9413-A8A0E09928B0}" presName="sibTrans" presStyleCnt="0"/>
      <dgm:spPr/>
    </dgm:pt>
    <dgm:pt modelId="{BD5322EB-7C3C-4BC0-9D77-ED529F54DD22}" type="pres">
      <dgm:prSet presAssocID="{F04FEDEB-04E2-4689-A4AA-F3F23E37CBF8}" presName="node" presStyleLbl="node1" presStyleIdx="8" presStyleCnt="11">
        <dgm:presLayoutVars>
          <dgm:bulletEnabled val="1"/>
        </dgm:presLayoutVars>
      </dgm:prSet>
      <dgm:spPr/>
    </dgm:pt>
    <dgm:pt modelId="{C7ADD9C0-2213-4E24-BF61-7A1732879C78}" type="pres">
      <dgm:prSet presAssocID="{C8306B01-6423-4BE6-890C-E07C55FDA514}" presName="sibTrans" presStyleCnt="0"/>
      <dgm:spPr/>
    </dgm:pt>
    <dgm:pt modelId="{C6012F82-8322-4557-83BD-5DBD0ECB2B1B}" type="pres">
      <dgm:prSet presAssocID="{9292F611-8837-407E-90F0-A8AA85B24E9D}" presName="node" presStyleLbl="node1" presStyleIdx="9" presStyleCnt="11">
        <dgm:presLayoutVars>
          <dgm:bulletEnabled val="1"/>
        </dgm:presLayoutVars>
      </dgm:prSet>
      <dgm:spPr/>
    </dgm:pt>
    <dgm:pt modelId="{D5A344CF-4493-4AE6-B0B7-4F56D4D5C9A1}" type="pres">
      <dgm:prSet presAssocID="{38BE8B56-A3EC-470F-8EDA-0F4D934F6C4C}" presName="sibTrans" presStyleCnt="0"/>
      <dgm:spPr/>
    </dgm:pt>
    <dgm:pt modelId="{24BE3A0E-FF90-4BD7-80AC-9BC8DA767D96}" type="pres">
      <dgm:prSet presAssocID="{68313774-38DF-41B5-AD13-B80862EDDB90}" presName="node" presStyleLbl="node1" presStyleIdx="10" presStyleCnt="11">
        <dgm:presLayoutVars>
          <dgm:bulletEnabled val="1"/>
        </dgm:presLayoutVars>
      </dgm:prSet>
      <dgm:spPr/>
    </dgm:pt>
  </dgm:ptLst>
  <dgm:cxnLst>
    <dgm:cxn modelId="{95ECB006-933D-4F73-918E-3B0C57EC68C3}" srcId="{B82EE5D2-DC24-452E-AC8F-B4B5B25C7818}" destId="{399E7A9F-8420-40A6-9BB7-F89582800E16}" srcOrd="0" destOrd="0" parTransId="{5F1CC71B-EFC1-4D59-B118-7F0156893A40}" sibTransId="{6FC9B934-0DFE-4F15-A762-5CEF411D56F0}"/>
    <dgm:cxn modelId="{96DE2808-EB0F-499F-A0FA-068100FCAAFE}" srcId="{B82EE5D2-DC24-452E-AC8F-B4B5B25C7818}" destId="{C6F9757E-1280-4F05-BED0-5E6A1718936B}" srcOrd="5" destOrd="0" parTransId="{A49D0D93-72DA-44AB-A3B8-1EB4B72727F8}" sibTransId="{4626E8EC-BBB9-4050-BEEA-FD98B2D48335}"/>
    <dgm:cxn modelId="{AD8F830A-081A-4278-93C2-C8EEB1F065F2}" type="presOf" srcId="{F04FEDEB-04E2-4689-A4AA-F3F23E37CBF8}" destId="{BD5322EB-7C3C-4BC0-9D77-ED529F54DD22}" srcOrd="0" destOrd="0" presId="urn:microsoft.com/office/officeart/2005/8/layout/default"/>
    <dgm:cxn modelId="{AC36431A-29A9-4BAF-93E0-1884C280EDE6}" type="presOf" srcId="{3BC8393E-388D-44C6-9A7B-802E0659D385}" destId="{C6BD6DE4-634A-4EE7-9332-67E79C963C54}" srcOrd="0" destOrd="0" presId="urn:microsoft.com/office/officeart/2005/8/layout/default"/>
    <dgm:cxn modelId="{42AD9E26-2162-4CDF-ACBF-593D80CD8106}" type="presOf" srcId="{9BA50DFA-8D1F-4539-AACA-1B5D5B4D6553}" destId="{A2249F85-2987-47FF-854A-386C1E648447}" srcOrd="0" destOrd="0" presId="urn:microsoft.com/office/officeart/2005/8/layout/default"/>
    <dgm:cxn modelId="{F40EB426-CC8E-4D4D-94A0-7A3C4240E4F3}" type="presOf" srcId="{C3041C67-AC2C-47F8-8A25-F40D3B6ED680}" destId="{21BC90CF-1AEE-461B-84FA-F9364FBF8EAD}" srcOrd="0" destOrd="0" presId="urn:microsoft.com/office/officeart/2005/8/layout/default"/>
    <dgm:cxn modelId="{ECCAAD27-ECEB-490D-BA6F-F7C3D868630F}" srcId="{B82EE5D2-DC24-452E-AC8F-B4B5B25C7818}" destId="{F1BC0F9C-5921-45DE-B3D4-21A9D0A9292A}" srcOrd="4" destOrd="0" parTransId="{4ED193C4-DEAB-4F8D-A96F-605082F20AFF}" sibTransId="{7E51A3F8-08BB-4856-A3F9-BD9B7CB79469}"/>
    <dgm:cxn modelId="{3B937443-6336-439C-A438-8CA7770B8F40}" type="presOf" srcId="{9292F611-8837-407E-90F0-A8AA85B24E9D}" destId="{C6012F82-8322-4557-83BD-5DBD0ECB2B1B}" srcOrd="0" destOrd="0" presId="urn:microsoft.com/office/officeart/2005/8/layout/default"/>
    <dgm:cxn modelId="{3A805D6B-DA78-40BC-ACF7-905395D07531}" srcId="{B82EE5D2-DC24-452E-AC8F-B4B5B25C7818}" destId="{E0B9704D-2E82-48C0-A160-11604E8F2FFC}" srcOrd="1" destOrd="0" parTransId="{CF7F96A6-B800-4FC1-A27B-3116FB0D3519}" sibTransId="{63A87ECA-5A8F-4F95-9D8D-5E6A19E3BBF4}"/>
    <dgm:cxn modelId="{2F8BFB4C-8FFE-4AD5-8060-F4D7CD3E213A}" type="presOf" srcId="{E0B9704D-2E82-48C0-A160-11604E8F2FFC}" destId="{78E16184-B3F6-44BD-AE37-8AF5A76E963A}" srcOrd="0" destOrd="0" presId="urn:microsoft.com/office/officeart/2005/8/layout/default"/>
    <dgm:cxn modelId="{838B1F7F-B1CA-4DB6-A536-3755DB41D29D}" srcId="{B82EE5D2-DC24-452E-AC8F-B4B5B25C7818}" destId="{9BA50DFA-8D1F-4539-AACA-1B5D5B4D6553}" srcOrd="6" destOrd="0" parTransId="{554266F9-0FD1-4442-9745-1FD6B28EF505}" sibTransId="{6C850846-3B4B-4638-92B8-960D20E97C39}"/>
    <dgm:cxn modelId="{C9B7AB85-D35A-4690-AC23-1B731294EFDC}" srcId="{B82EE5D2-DC24-452E-AC8F-B4B5B25C7818}" destId="{3BC8393E-388D-44C6-9A7B-802E0659D385}" srcOrd="3" destOrd="0" parTransId="{8B9E033B-4EC7-4F76-BECB-57ACD8F31D56}" sibTransId="{C57E3212-A325-47A0-8C9F-25E891F33755}"/>
    <dgm:cxn modelId="{2C4AF585-410C-47CD-B061-E260E0A83F75}" srcId="{B82EE5D2-DC24-452E-AC8F-B4B5B25C7818}" destId="{1A3B90F6-73E0-4B74-BA63-2A28A1526330}" srcOrd="7" destOrd="0" parTransId="{B959F482-97A7-45C2-8ED4-3CD1CFDD840E}" sibTransId="{CA1310E5-A2DB-4F7D-9413-A8A0E09928B0}"/>
    <dgm:cxn modelId="{247F0F96-8F20-4F70-91CE-99FE2590EB41}" srcId="{B82EE5D2-DC24-452E-AC8F-B4B5B25C7818}" destId="{F04FEDEB-04E2-4689-A4AA-F3F23E37CBF8}" srcOrd="8" destOrd="0" parTransId="{53A369A4-DF4E-47F1-B97A-C4985EAFDCE9}" sibTransId="{C8306B01-6423-4BE6-890C-E07C55FDA514}"/>
    <dgm:cxn modelId="{D6D405A6-C787-486E-9880-1BA16AEC0AF0}" type="presOf" srcId="{C6F9757E-1280-4F05-BED0-5E6A1718936B}" destId="{4E08AEF9-49FE-4944-9756-96C26F558FCD}" srcOrd="0" destOrd="0" presId="urn:microsoft.com/office/officeart/2005/8/layout/default"/>
    <dgm:cxn modelId="{A23A39C5-0BBB-4479-A65C-1F56B4996874}" srcId="{B82EE5D2-DC24-452E-AC8F-B4B5B25C7818}" destId="{C3041C67-AC2C-47F8-8A25-F40D3B6ED680}" srcOrd="2" destOrd="0" parTransId="{9CE6E7EC-C81A-4541-8662-759066497869}" sibTransId="{68F2AAF8-C486-408E-9FE6-C828EB684356}"/>
    <dgm:cxn modelId="{B6DD7ECA-49F8-48B1-AE6F-B1FD0ACE2C46}" type="presOf" srcId="{399E7A9F-8420-40A6-9BB7-F89582800E16}" destId="{76320913-0AC8-4C4A-97A8-2555CF4D08BF}" srcOrd="0" destOrd="0" presId="urn:microsoft.com/office/officeart/2005/8/layout/default"/>
    <dgm:cxn modelId="{DB5F89D2-225D-4A9D-B647-39AE50C3BD5B}" type="presOf" srcId="{B82EE5D2-DC24-452E-AC8F-B4B5B25C7818}" destId="{B6AA0EC4-E89A-448D-85B3-792CC3E74474}" srcOrd="0" destOrd="0" presId="urn:microsoft.com/office/officeart/2005/8/layout/default"/>
    <dgm:cxn modelId="{48B778D8-0146-403A-BB05-BFC4E46A0CAE}" srcId="{B82EE5D2-DC24-452E-AC8F-B4B5B25C7818}" destId="{9292F611-8837-407E-90F0-A8AA85B24E9D}" srcOrd="9" destOrd="0" parTransId="{AC28E829-42AF-4940-A68A-E22C7A652100}" sibTransId="{38BE8B56-A3EC-470F-8EDA-0F4D934F6C4C}"/>
    <dgm:cxn modelId="{44DB42DD-9AD6-4A27-9F25-82F8D37E61C2}" type="presOf" srcId="{68313774-38DF-41B5-AD13-B80862EDDB90}" destId="{24BE3A0E-FF90-4BD7-80AC-9BC8DA767D96}" srcOrd="0" destOrd="0" presId="urn:microsoft.com/office/officeart/2005/8/layout/default"/>
    <dgm:cxn modelId="{789471E0-DB87-4AB2-ABA5-94A54C8C470D}" type="presOf" srcId="{F1BC0F9C-5921-45DE-B3D4-21A9D0A9292A}" destId="{2BEEECC1-C9E4-4301-92DD-863D7B809D65}" srcOrd="0" destOrd="0" presId="urn:microsoft.com/office/officeart/2005/8/layout/default"/>
    <dgm:cxn modelId="{4B0D19F3-451A-4D73-9F77-9D5800B1A43D}" srcId="{B82EE5D2-DC24-452E-AC8F-B4B5B25C7818}" destId="{68313774-38DF-41B5-AD13-B80862EDDB90}" srcOrd="10" destOrd="0" parTransId="{258402A6-8CFA-4A1A-A147-13E70A60F232}" sibTransId="{30B9D943-FFF0-40DC-99E8-5530F8DA6125}"/>
    <dgm:cxn modelId="{1AF260FD-196B-451D-A8A7-A9DB5BFAF976}" type="presOf" srcId="{1A3B90F6-73E0-4B74-BA63-2A28A1526330}" destId="{C933CFE4-1326-48AA-A074-4352C0AA4961}" srcOrd="0" destOrd="0" presId="urn:microsoft.com/office/officeart/2005/8/layout/default"/>
    <dgm:cxn modelId="{0D199D71-B9A7-485A-9318-F2D056B0AD56}" type="presParOf" srcId="{B6AA0EC4-E89A-448D-85B3-792CC3E74474}" destId="{76320913-0AC8-4C4A-97A8-2555CF4D08BF}" srcOrd="0" destOrd="0" presId="urn:microsoft.com/office/officeart/2005/8/layout/default"/>
    <dgm:cxn modelId="{0FA24F83-2E66-4EEB-A39F-C6908968A0B7}" type="presParOf" srcId="{B6AA0EC4-E89A-448D-85B3-792CC3E74474}" destId="{6954720C-F3C3-4398-BA1A-F16B4DC6D413}" srcOrd="1" destOrd="0" presId="urn:microsoft.com/office/officeart/2005/8/layout/default"/>
    <dgm:cxn modelId="{2B4DCEB9-992A-4C81-A4EB-AAB628EC03E1}" type="presParOf" srcId="{B6AA0EC4-E89A-448D-85B3-792CC3E74474}" destId="{78E16184-B3F6-44BD-AE37-8AF5A76E963A}" srcOrd="2" destOrd="0" presId="urn:microsoft.com/office/officeart/2005/8/layout/default"/>
    <dgm:cxn modelId="{B38E4D2C-95FA-4BE6-B6EA-FB06000E219B}" type="presParOf" srcId="{B6AA0EC4-E89A-448D-85B3-792CC3E74474}" destId="{CF243CFF-A2EC-46FA-81FE-D41DAF820953}" srcOrd="3" destOrd="0" presId="urn:microsoft.com/office/officeart/2005/8/layout/default"/>
    <dgm:cxn modelId="{36C4D295-31E5-47AC-976A-368663CCAB2B}" type="presParOf" srcId="{B6AA0EC4-E89A-448D-85B3-792CC3E74474}" destId="{21BC90CF-1AEE-461B-84FA-F9364FBF8EAD}" srcOrd="4" destOrd="0" presId="urn:microsoft.com/office/officeart/2005/8/layout/default"/>
    <dgm:cxn modelId="{20ADEC5F-4ECB-40CB-A48A-A00FF25751E1}" type="presParOf" srcId="{B6AA0EC4-E89A-448D-85B3-792CC3E74474}" destId="{D370CA02-C13F-48DC-945D-8C045FD2A30D}" srcOrd="5" destOrd="0" presId="urn:microsoft.com/office/officeart/2005/8/layout/default"/>
    <dgm:cxn modelId="{6EF55319-1B05-48CD-8F18-067D5ED3E132}" type="presParOf" srcId="{B6AA0EC4-E89A-448D-85B3-792CC3E74474}" destId="{C6BD6DE4-634A-4EE7-9332-67E79C963C54}" srcOrd="6" destOrd="0" presId="urn:microsoft.com/office/officeart/2005/8/layout/default"/>
    <dgm:cxn modelId="{689A0528-2293-4A8B-8342-E899A165EADD}" type="presParOf" srcId="{B6AA0EC4-E89A-448D-85B3-792CC3E74474}" destId="{41919CFF-0CCA-443B-B951-0CEC626BFD0F}" srcOrd="7" destOrd="0" presId="urn:microsoft.com/office/officeart/2005/8/layout/default"/>
    <dgm:cxn modelId="{1E53489D-F682-421D-8865-B53BEB9F4D53}" type="presParOf" srcId="{B6AA0EC4-E89A-448D-85B3-792CC3E74474}" destId="{2BEEECC1-C9E4-4301-92DD-863D7B809D65}" srcOrd="8" destOrd="0" presId="urn:microsoft.com/office/officeart/2005/8/layout/default"/>
    <dgm:cxn modelId="{7BE75C0F-4790-488A-AFA5-D3286FB30F71}" type="presParOf" srcId="{B6AA0EC4-E89A-448D-85B3-792CC3E74474}" destId="{3B865D54-78D0-4B4F-9809-1F41BA201BF5}" srcOrd="9" destOrd="0" presId="urn:microsoft.com/office/officeart/2005/8/layout/default"/>
    <dgm:cxn modelId="{3F56A339-EF3D-4455-9506-10A5A6FE5802}" type="presParOf" srcId="{B6AA0EC4-E89A-448D-85B3-792CC3E74474}" destId="{4E08AEF9-49FE-4944-9756-96C26F558FCD}" srcOrd="10" destOrd="0" presId="urn:microsoft.com/office/officeart/2005/8/layout/default"/>
    <dgm:cxn modelId="{93A058AC-D8A1-439E-B264-7966DB010B47}" type="presParOf" srcId="{B6AA0EC4-E89A-448D-85B3-792CC3E74474}" destId="{2D91B276-78F2-4FF0-AE85-B7C9221193B8}" srcOrd="11" destOrd="0" presId="urn:microsoft.com/office/officeart/2005/8/layout/default"/>
    <dgm:cxn modelId="{CB67F7DC-D943-48B6-BE0F-7F4AB24A4FFE}" type="presParOf" srcId="{B6AA0EC4-E89A-448D-85B3-792CC3E74474}" destId="{A2249F85-2987-47FF-854A-386C1E648447}" srcOrd="12" destOrd="0" presId="urn:microsoft.com/office/officeart/2005/8/layout/default"/>
    <dgm:cxn modelId="{3797790C-40F4-4E6B-BA9F-EA103F1BAAAB}" type="presParOf" srcId="{B6AA0EC4-E89A-448D-85B3-792CC3E74474}" destId="{8B527E58-2579-493C-AF41-7F964F75FE79}" srcOrd="13" destOrd="0" presId="urn:microsoft.com/office/officeart/2005/8/layout/default"/>
    <dgm:cxn modelId="{8F43B37C-DD06-4B19-BDA7-0DBA28BD6B2D}" type="presParOf" srcId="{B6AA0EC4-E89A-448D-85B3-792CC3E74474}" destId="{C933CFE4-1326-48AA-A074-4352C0AA4961}" srcOrd="14" destOrd="0" presId="urn:microsoft.com/office/officeart/2005/8/layout/default"/>
    <dgm:cxn modelId="{8E3E9AFF-13D8-4E2B-A9A0-39F7B1EFEBEA}" type="presParOf" srcId="{B6AA0EC4-E89A-448D-85B3-792CC3E74474}" destId="{CD221915-5837-47E4-893C-B1FB515DDD56}" srcOrd="15" destOrd="0" presId="urn:microsoft.com/office/officeart/2005/8/layout/default"/>
    <dgm:cxn modelId="{FABAE0C6-D98F-475A-8CA1-BFE3BC7E439D}" type="presParOf" srcId="{B6AA0EC4-E89A-448D-85B3-792CC3E74474}" destId="{BD5322EB-7C3C-4BC0-9D77-ED529F54DD22}" srcOrd="16" destOrd="0" presId="urn:microsoft.com/office/officeart/2005/8/layout/default"/>
    <dgm:cxn modelId="{64FD1DFA-22A9-4DFE-99EE-8A77A2A61B39}" type="presParOf" srcId="{B6AA0EC4-E89A-448D-85B3-792CC3E74474}" destId="{C7ADD9C0-2213-4E24-BF61-7A1732879C78}" srcOrd="17" destOrd="0" presId="urn:microsoft.com/office/officeart/2005/8/layout/default"/>
    <dgm:cxn modelId="{C0D68420-C37F-4885-A769-1CF9BD5600D3}" type="presParOf" srcId="{B6AA0EC4-E89A-448D-85B3-792CC3E74474}" destId="{C6012F82-8322-4557-83BD-5DBD0ECB2B1B}" srcOrd="18" destOrd="0" presId="urn:microsoft.com/office/officeart/2005/8/layout/default"/>
    <dgm:cxn modelId="{8E9DB5E0-8542-44D3-9462-379AEED10943}" type="presParOf" srcId="{B6AA0EC4-E89A-448D-85B3-792CC3E74474}" destId="{D5A344CF-4493-4AE6-B0B7-4F56D4D5C9A1}" srcOrd="19" destOrd="0" presId="urn:microsoft.com/office/officeart/2005/8/layout/default"/>
    <dgm:cxn modelId="{362922ED-C1C2-40C1-A0EA-F368F10AFA51}" type="presParOf" srcId="{B6AA0EC4-E89A-448D-85B3-792CC3E74474}" destId="{24BE3A0E-FF90-4BD7-80AC-9BC8DA767D96}"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C83ED-ED96-4C34-982B-9E8ED738FF44}">
      <dsp:nvSpPr>
        <dsp:cNvPr id="0" name=""/>
        <dsp:cNvSpPr/>
      </dsp:nvSpPr>
      <dsp:spPr>
        <a:xfrm>
          <a:off x="0" y="562043"/>
          <a:ext cx="6029178" cy="5575000"/>
        </a:xfrm>
        <a:prstGeom prst="pie">
          <a:avLst>
            <a:gd name="adj1" fmla="val 5400000"/>
            <a:gd name="adj2" fmla="val 16200000"/>
          </a:avLst>
        </a:prstGeom>
        <a:solidFill>
          <a:schemeClr val="accent6">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0E44C2-D085-4444-AEC9-3533746398B8}">
      <dsp:nvSpPr>
        <dsp:cNvPr id="0" name=""/>
        <dsp:cNvSpPr/>
      </dsp:nvSpPr>
      <dsp:spPr>
        <a:xfrm>
          <a:off x="3014589" y="562043"/>
          <a:ext cx="7034041" cy="5575000"/>
        </a:xfrm>
        <a:prstGeom prst="rect">
          <a:avLst/>
        </a:prstGeom>
        <a:solidFill>
          <a:schemeClr val="lt1">
            <a:alpha val="90000"/>
            <a:hueOff val="0"/>
            <a:satOff val="0"/>
            <a:lumOff val="0"/>
            <a:alphaOff val="0"/>
          </a:schemeClr>
        </a:solidFill>
        <a:ln w="10795"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Graphical Interfaces</a:t>
          </a:r>
        </a:p>
      </dsp:txBody>
      <dsp:txXfrm>
        <a:off x="3014589" y="562043"/>
        <a:ext cx="3517020" cy="892000"/>
      </dsp:txXfrm>
    </dsp:sp>
    <dsp:sp modelId="{88F31B26-68B7-4840-96B7-E00DF272F5C8}">
      <dsp:nvSpPr>
        <dsp:cNvPr id="0" name=""/>
        <dsp:cNvSpPr/>
      </dsp:nvSpPr>
      <dsp:spPr>
        <a:xfrm>
          <a:off x="633063" y="1479023"/>
          <a:ext cx="4763051" cy="4404250"/>
        </a:xfrm>
        <a:prstGeom prst="pie">
          <a:avLst>
            <a:gd name="adj1" fmla="val 5400000"/>
            <a:gd name="adj2" fmla="val 16200000"/>
          </a:avLst>
        </a:prstGeom>
        <a:solidFill>
          <a:schemeClr val="accent6">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A731FF-E25D-4DE1-BE6C-D87096A1912A}">
      <dsp:nvSpPr>
        <dsp:cNvPr id="0" name=""/>
        <dsp:cNvSpPr/>
      </dsp:nvSpPr>
      <dsp:spPr>
        <a:xfrm>
          <a:off x="3014589" y="1479023"/>
          <a:ext cx="7034041" cy="4404250"/>
        </a:xfrm>
        <a:prstGeom prst="rect">
          <a:avLst/>
        </a:prstGeom>
        <a:solidFill>
          <a:schemeClr val="lt1">
            <a:alpha val="90000"/>
            <a:hueOff val="0"/>
            <a:satOff val="0"/>
            <a:lumOff val="0"/>
            <a:alphaOff val="0"/>
          </a:schemeClr>
        </a:solidFill>
        <a:ln w="10795" cap="flat" cmpd="sng" algn="ctr">
          <a:solidFill>
            <a:schemeClr val="accent6">
              <a:shade val="50000"/>
              <a:hueOff val="336636"/>
              <a:satOff val="-18152"/>
              <a:lumOff val="200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Notebooks</a:t>
          </a:r>
        </a:p>
      </dsp:txBody>
      <dsp:txXfrm>
        <a:off x="3014589" y="1479023"/>
        <a:ext cx="3517020" cy="892000"/>
      </dsp:txXfrm>
    </dsp:sp>
    <dsp:sp modelId="{F53B8100-9161-4DFF-B316-0C4189831AD0}">
      <dsp:nvSpPr>
        <dsp:cNvPr id="0" name=""/>
        <dsp:cNvSpPr/>
      </dsp:nvSpPr>
      <dsp:spPr>
        <a:xfrm>
          <a:off x="1266127" y="2396003"/>
          <a:ext cx="3496923" cy="3233500"/>
        </a:xfrm>
        <a:prstGeom prst="pie">
          <a:avLst>
            <a:gd name="adj1" fmla="val 5400000"/>
            <a:gd name="adj2" fmla="val 16200000"/>
          </a:avLst>
        </a:prstGeom>
        <a:solidFill>
          <a:schemeClr val="accent6">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B6058-579F-42BE-BAA9-0DA0523769D0}">
      <dsp:nvSpPr>
        <dsp:cNvPr id="0" name=""/>
        <dsp:cNvSpPr/>
      </dsp:nvSpPr>
      <dsp:spPr>
        <a:xfrm>
          <a:off x="3014589" y="2396003"/>
          <a:ext cx="7034041" cy="3233500"/>
        </a:xfrm>
        <a:prstGeom prst="rect">
          <a:avLst/>
        </a:prstGeom>
        <a:solidFill>
          <a:schemeClr val="lt1">
            <a:alpha val="90000"/>
            <a:hueOff val="0"/>
            <a:satOff val="0"/>
            <a:lumOff val="0"/>
            <a:alphaOff val="0"/>
          </a:schemeClr>
        </a:solidFill>
        <a:ln w="10795" cap="flat" cmpd="sng" algn="ctr">
          <a:solidFill>
            <a:schemeClr val="accent6">
              <a:shade val="50000"/>
              <a:hueOff val="673272"/>
              <a:satOff val="-36305"/>
              <a:lumOff val="40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CLI and Scripting</a:t>
          </a:r>
        </a:p>
      </dsp:txBody>
      <dsp:txXfrm>
        <a:off x="3014589" y="2396003"/>
        <a:ext cx="3517020" cy="892000"/>
      </dsp:txXfrm>
    </dsp:sp>
    <dsp:sp modelId="{12B26D28-3A11-4739-AD0C-41F88E1746C2}">
      <dsp:nvSpPr>
        <dsp:cNvPr id="0" name=""/>
        <dsp:cNvSpPr/>
      </dsp:nvSpPr>
      <dsp:spPr>
        <a:xfrm>
          <a:off x="1899191" y="3312983"/>
          <a:ext cx="2230796" cy="2062750"/>
        </a:xfrm>
        <a:prstGeom prst="pie">
          <a:avLst>
            <a:gd name="adj1" fmla="val 5400000"/>
            <a:gd name="adj2" fmla="val 16200000"/>
          </a:avLst>
        </a:prstGeom>
        <a:solidFill>
          <a:schemeClr val="accent6">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6EF799-6FD3-4FC8-AF71-9A1A49AEFFFD}">
      <dsp:nvSpPr>
        <dsp:cNvPr id="0" name=""/>
        <dsp:cNvSpPr/>
      </dsp:nvSpPr>
      <dsp:spPr>
        <a:xfrm>
          <a:off x="3014589" y="3312983"/>
          <a:ext cx="7034041" cy="2062750"/>
        </a:xfrm>
        <a:prstGeom prst="rect">
          <a:avLst/>
        </a:prstGeom>
        <a:solidFill>
          <a:schemeClr val="accent6">
            <a:alpha val="90000"/>
          </a:schemeClr>
        </a:solidFill>
        <a:ln w="10795" cap="flat" cmpd="sng" algn="ctr">
          <a:solidFill>
            <a:schemeClr val="accent6">
              <a:shade val="50000"/>
              <a:hueOff val="673272"/>
              <a:satOff val="-36305"/>
              <a:lumOff val="40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Drivers and Libraries</a:t>
          </a:r>
        </a:p>
      </dsp:txBody>
      <dsp:txXfrm>
        <a:off x="3014589" y="3312983"/>
        <a:ext cx="3517020" cy="892000"/>
      </dsp:txXfrm>
    </dsp:sp>
    <dsp:sp modelId="{6E432B7F-1C8B-4B23-91EE-9EE3516571AB}">
      <dsp:nvSpPr>
        <dsp:cNvPr id="0" name=""/>
        <dsp:cNvSpPr/>
      </dsp:nvSpPr>
      <dsp:spPr>
        <a:xfrm>
          <a:off x="2532255" y="4229963"/>
          <a:ext cx="964668" cy="892000"/>
        </a:xfrm>
        <a:prstGeom prst="pie">
          <a:avLst>
            <a:gd name="adj1" fmla="val 5400000"/>
            <a:gd name="adj2" fmla="val 16200000"/>
          </a:avLst>
        </a:prstGeom>
        <a:solidFill>
          <a:schemeClr val="accent6">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F9474A-01F1-4ECB-8563-AA1284CAB061}">
      <dsp:nvSpPr>
        <dsp:cNvPr id="0" name=""/>
        <dsp:cNvSpPr/>
      </dsp:nvSpPr>
      <dsp:spPr>
        <a:xfrm>
          <a:off x="3014589" y="4229963"/>
          <a:ext cx="7034041" cy="892000"/>
        </a:xfrm>
        <a:prstGeom prst="rect">
          <a:avLst/>
        </a:prstGeom>
        <a:solidFill>
          <a:schemeClr val="lt1">
            <a:alpha val="90000"/>
            <a:hueOff val="0"/>
            <a:satOff val="0"/>
            <a:lumOff val="0"/>
            <a:alphaOff val="0"/>
          </a:schemeClr>
        </a:solidFill>
        <a:ln w="10795" cap="flat" cmpd="sng" algn="ctr">
          <a:solidFill>
            <a:schemeClr val="accent6">
              <a:shade val="50000"/>
              <a:hueOff val="336636"/>
              <a:satOff val="-18152"/>
              <a:lumOff val="200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SQL Server Engine</a:t>
          </a:r>
        </a:p>
      </dsp:txBody>
      <dsp:txXfrm>
        <a:off x="3014589" y="4229963"/>
        <a:ext cx="3517020" cy="892000"/>
      </dsp:txXfrm>
    </dsp:sp>
    <dsp:sp modelId="{99086E06-F996-48E5-9EA6-45D8E1CEBD67}">
      <dsp:nvSpPr>
        <dsp:cNvPr id="0" name=""/>
        <dsp:cNvSpPr/>
      </dsp:nvSpPr>
      <dsp:spPr>
        <a:xfrm>
          <a:off x="6531610" y="371288"/>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solidFill>
              <a:schemeClr val="tx1"/>
            </a:solidFill>
          </a:endParaRPr>
        </a:p>
      </dsp:txBody>
      <dsp:txXfrm>
        <a:off x="6531610" y="371288"/>
        <a:ext cx="3517020" cy="892000"/>
      </dsp:txXfrm>
    </dsp:sp>
    <dsp:sp modelId="{2F8B99FF-AC11-4416-9C48-3FA39E58A715}">
      <dsp:nvSpPr>
        <dsp:cNvPr id="0" name=""/>
        <dsp:cNvSpPr/>
      </dsp:nvSpPr>
      <dsp:spPr>
        <a:xfrm>
          <a:off x="6531610" y="1335957"/>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1335957"/>
        <a:ext cx="3517020" cy="892000"/>
      </dsp:txXfrm>
    </dsp:sp>
    <dsp:sp modelId="{CB8F67DC-7E0B-4B48-9145-1E4EDBD3D9F9}">
      <dsp:nvSpPr>
        <dsp:cNvPr id="0" name=""/>
        <dsp:cNvSpPr/>
      </dsp:nvSpPr>
      <dsp:spPr>
        <a:xfrm>
          <a:off x="6531610" y="2300626"/>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2300626"/>
        <a:ext cx="3517020" cy="892000"/>
      </dsp:txXfrm>
    </dsp:sp>
    <dsp:sp modelId="{50C7AEB1-0263-4183-A79F-B276825461D2}">
      <dsp:nvSpPr>
        <dsp:cNvPr id="0" name=""/>
        <dsp:cNvSpPr/>
      </dsp:nvSpPr>
      <dsp:spPr>
        <a:xfrm>
          <a:off x="6531610" y="3265294"/>
          <a:ext cx="3517020" cy="8920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endParaRPr lang="en-US" sz="3900" kern="1200"/>
        </a:p>
      </dsp:txBody>
      <dsp:txXfrm>
        <a:off x="6531610" y="3265294"/>
        <a:ext cx="3517020" cy="89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20913-0AC8-4C4A-97A8-2555CF4D08BF}">
      <dsp:nvSpPr>
        <dsp:cNvPr id="0" name=""/>
        <dsp:cNvSpPr/>
      </dsp:nvSpPr>
      <dsp:spPr>
        <a:xfrm>
          <a:off x="923623"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Temporal Tables</a:t>
          </a:r>
        </a:p>
      </dsp:txBody>
      <dsp:txXfrm>
        <a:off x="923623" y="1009"/>
        <a:ext cx="2218031" cy="1330818"/>
      </dsp:txXfrm>
    </dsp:sp>
    <dsp:sp modelId="{78E16184-B3F6-44BD-AE37-8AF5A76E963A}">
      <dsp:nvSpPr>
        <dsp:cNvPr id="0" name=""/>
        <dsp:cNvSpPr/>
      </dsp:nvSpPr>
      <dsp:spPr>
        <a:xfrm>
          <a:off x="3363458"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Migration Bundles</a:t>
          </a:r>
        </a:p>
      </dsp:txBody>
      <dsp:txXfrm>
        <a:off x="3363458" y="1009"/>
        <a:ext cx="2218031" cy="1330818"/>
      </dsp:txXfrm>
    </dsp:sp>
    <dsp:sp modelId="{21BC90CF-1AEE-461B-84FA-F9364FBF8EAD}">
      <dsp:nvSpPr>
        <dsp:cNvPr id="0" name=""/>
        <dsp:cNvSpPr/>
      </dsp:nvSpPr>
      <dsp:spPr>
        <a:xfrm>
          <a:off x="5803292"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Pre-convention Model Configuration</a:t>
          </a:r>
        </a:p>
      </dsp:txBody>
      <dsp:txXfrm>
        <a:off x="5803292" y="1009"/>
        <a:ext cx="2218031" cy="1330818"/>
      </dsp:txXfrm>
    </dsp:sp>
    <dsp:sp modelId="{C6BD6DE4-634A-4EE7-9332-67E79C963C54}">
      <dsp:nvSpPr>
        <dsp:cNvPr id="0" name=""/>
        <dsp:cNvSpPr/>
      </dsp:nvSpPr>
      <dsp:spPr>
        <a:xfrm>
          <a:off x="8243126" y="1009"/>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Compiled Models</a:t>
          </a:r>
        </a:p>
      </dsp:txBody>
      <dsp:txXfrm>
        <a:off x="8243126" y="1009"/>
        <a:ext cx="2218031" cy="1330818"/>
      </dsp:txXfrm>
    </dsp:sp>
    <dsp:sp modelId="{2BEEECC1-C9E4-4301-92DD-863D7B809D65}">
      <dsp:nvSpPr>
        <dsp:cNvPr id="0" name=""/>
        <dsp:cNvSpPr/>
      </dsp:nvSpPr>
      <dsp:spPr>
        <a:xfrm>
          <a:off x="923623"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Performance</a:t>
          </a:r>
        </a:p>
      </dsp:txBody>
      <dsp:txXfrm>
        <a:off x="923623" y="1553631"/>
        <a:ext cx="2218031" cy="1330818"/>
      </dsp:txXfrm>
    </dsp:sp>
    <dsp:sp modelId="{4E08AEF9-49FE-4944-9756-96C26F558FCD}">
      <dsp:nvSpPr>
        <dsp:cNvPr id="0" name=""/>
        <dsp:cNvSpPr/>
      </dsp:nvSpPr>
      <dsp:spPr>
        <a:xfrm>
          <a:off x="3363458"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Azure Cosmos DB Support</a:t>
          </a:r>
        </a:p>
      </dsp:txBody>
      <dsp:txXfrm>
        <a:off x="3363458" y="1553631"/>
        <a:ext cx="2218031" cy="1330818"/>
      </dsp:txXfrm>
    </dsp:sp>
    <dsp:sp modelId="{A2249F85-2987-47FF-854A-386C1E648447}">
      <dsp:nvSpPr>
        <dsp:cNvPr id="0" name=""/>
        <dsp:cNvSpPr/>
      </dsp:nvSpPr>
      <dsp:spPr>
        <a:xfrm>
          <a:off x="5803292"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Reverse-Engineering</a:t>
          </a:r>
        </a:p>
      </dsp:txBody>
      <dsp:txXfrm>
        <a:off x="5803292" y="1553631"/>
        <a:ext cx="2218031" cy="1330818"/>
      </dsp:txXfrm>
    </dsp:sp>
    <dsp:sp modelId="{C933CFE4-1326-48AA-A074-4352C0AA4961}">
      <dsp:nvSpPr>
        <dsp:cNvPr id="0" name=""/>
        <dsp:cNvSpPr/>
      </dsp:nvSpPr>
      <dsp:spPr>
        <a:xfrm>
          <a:off x="8243126" y="1553631"/>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LINQ Enhancements</a:t>
          </a:r>
        </a:p>
      </dsp:txBody>
      <dsp:txXfrm>
        <a:off x="8243126" y="1553631"/>
        <a:ext cx="2218031" cy="1330818"/>
      </dsp:txXfrm>
    </dsp:sp>
    <dsp:sp modelId="{BD5322EB-7C3C-4BC0-9D77-ED529F54DD22}">
      <dsp:nvSpPr>
        <dsp:cNvPr id="0" name=""/>
        <dsp:cNvSpPr/>
      </dsp:nvSpPr>
      <dsp:spPr>
        <a:xfrm>
          <a:off x="2143540"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New Mapping Attributes</a:t>
          </a:r>
        </a:p>
      </dsp:txBody>
      <dsp:txXfrm>
        <a:off x="2143540" y="3106253"/>
        <a:ext cx="2218031" cy="1330818"/>
      </dsp:txXfrm>
    </dsp:sp>
    <dsp:sp modelId="{C6012F82-8322-4557-83BD-5DBD0ECB2B1B}">
      <dsp:nvSpPr>
        <dsp:cNvPr id="0" name=""/>
        <dsp:cNvSpPr/>
      </dsp:nvSpPr>
      <dsp:spPr>
        <a:xfrm>
          <a:off x="4583375"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Model Building Improvements</a:t>
          </a:r>
        </a:p>
      </dsp:txBody>
      <dsp:txXfrm>
        <a:off x="4583375" y="3106253"/>
        <a:ext cx="2218031" cy="1330818"/>
      </dsp:txXfrm>
    </dsp:sp>
    <dsp:sp modelId="{24BE3A0E-FF90-4BD7-80AC-9BC8DA767D96}">
      <dsp:nvSpPr>
        <dsp:cNvPr id="0" name=""/>
        <dsp:cNvSpPr/>
      </dsp:nvSpPr>
      <dsp:spPr>
        <a:xfrm>
          <a:off x="7023209" y="3106253"/>
          <a:ext cx="2218031" cy="1330818"/>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DbContextFactory Improvements</a:t>
          </a:r>
        </a:p>
      </dsp:txBody>
      <dsp:txXfrm>
        <a:off x="7023209" y="3106253"/>
        <a:ext cx="2218031" cy="133081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3/11/2022 12:48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3/11/2022 12:48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3/11/2022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68756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3/11/2022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3/11/2022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9994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3/11/2022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34059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74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5336-84EC-43B9-8390-35875FE633B7}" type="slidenum">
              <a:rPr lang="en-US" smtClean="0"/>
              <a:t>42</a:t>
            </a:fld>
            <a:endParaRPr lang="en-US"/>
          </a:p>
        </p:txBody>
      </p:sp>
    </p:spTree>
    <p:extLst>
      <p:ext uri="{BB962C8B-B14F-4D97-AF65-F5344CB8AC3E}">
        <p14:creationId xmlns:p14="http://schemas.microsoft.com/office/powerpoint/2010/main" val="129404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1D9BFF88-B9B5-4B68-BAE1-09ACB5D03C54}" type="datetime8">
              <a:rPr lang="en-US" smtClean="0"/>
              <a:t>3/11/2022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3/11/2022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050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150AD69A-0C81-4650-8581-006EF58ECADD}" type="datetime8">
              <a:rPr lang="en-US" altLang="en-US" smtClean="0"/>
              <a:pPr>
                <a:defRPr/>
              </a:pPr>
              <a:t>3/11/2022 12:48 PM</a:t>
            </a:fld>
            <a:endParaRPr lang="en-US" altLang="en-US"/>
          </a:p>
        </p:txBody>
      </p:sp>
      <p:sp>
        <p:nvSpPr>
          <p:cNvPr id="7" name="Slide Number Placeholder 6"/>
          <p:cNvSpPr>
            <a:spLocks noGrp="1"/>
          </p:cNvSpPr>
          <p:nvPr>
            <p:ph type="sldNum" sz="quarter" idx="13"/>
          </p:nvPr>
        </p:nvSpPr>
        <p:spPr/>
        <p:txBody>
          <a:bodyPr/>
          <a:lstStyle/>
          <a:p>
            <a:pPr>
              <a:defRPr/>
            </a:pPr>
            <a:fld id="{41113428-9605-4B4E-8BE6-A371A6C2C336}" type="slidenum">
              <a:rPr lang="en-US" altLang="en-US" smtClean="0"/>
              <a:pPr>
                <a:defRPr/>
              </a:pPr>
              <a:t>6</a:t>
            </a:fld>
            <a:endParaRPr lang="en-US" altLang="en-US"/>
          </a:p>
        </p:txBody>
      </p:sp>
    </p:spTree>
    <p:extLst>
      <p:ext uri="{BB962C8B-B14F-4D97-AF65-F5344CB8AC3E}">
        <p14:creationId xmlns:p14="http://schemas.microsoft.com/office/powerpoint/2010/main" val="316585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407168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083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3/11/2022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56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2809225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41.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3091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spTree>
    <p:extLst>
      <p:ext uri="{BB962C8B-B14F-4D97-AF65-F5344CB8AC3E}">
        <p14:creationId xmlns:p14="http://schemas.microsoft.com/office/powerpoint/2010/main" val="277724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spTree>
    <p:extLst>
      <p:ext uri="{BB962C8B-B14F-4D97-AF65-F5344CB8AC3E}">
        <p14:creationId xmlns:p14="http://schemas.microsoft.com/office/powerpoint/2010/main" val="39562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639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spTree>
    <p:extLst>
      <p:ext uri="{BB962C8B-B14F-4D97-AF65-F5344CB8AC3E}">
        <p14:creationId xmlns:p14="http://schemas.microsoft.com/office/powerpoint/2010/main" val="394210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spTree>
    <p:extLst>
      <p:ext uri="{BB962C8B-B14F-4D97-AF65-F5344CB8AC3E}">
        <p14:creationId xmlns:p14="http://schemas.microsoft.com/office/powerpoint/2010/main" val="422683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spTree>
    <p:extLst>
      <p:ext uri="{BB962C8B-B14F-4D97-AF65-F5344CB8AC3E}">
        <p14:creationId xmlns:p14="http://schemas.microsoft.com/office/powerpoint/2010/main" val="369382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Thank you for attending this Microsoft SPARK 3.0 session.</a:t>
            </a:r>
            <a:br>
              <a:rPr lang="en-US" sz="2800" dirty="0">
                <a:gradFill>
                  <a:gsLst>
                    <a:gs pos="2917">
                      <a:schemeClr val="tx1"/>
                    </a:gs>
                    <a:gs pos="30000">
                      <a:schemeClr val="tx1"/>
                    </a:gs>
                  </a:gsLst>
                  <a:lin ang="5400000" scaled="0"/>
                </a:gradFill>
              </a:rPr>
            </a:br>
            <a:br>
              <a:rPr lang="en-US" sz="2800" dirty="0">
                <a:gradFill>
                  <a:gsLst>
                    <a:gs pos="2917">
                      <a:schemeClr val="tx1"/>
                    </a:gs>
                    <a:gs pos="30000">
                      <a:schemeClr val="tx1"/>
                    </a:gs>
                  </a:gsLst>
                  <a:lin ang="5400000" scaled="0"/>
                </a:gradFill>
              </a:rPr>
            </a:br>
            <a:r>
              <a:rPr lang="en-US" sz="2800"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E41D-A0CD-4C96-82F9-4305BA649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1ED79-617E-497E-9ADE-9216AD63F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D0C55-5A88-49CC-80F9-2DA0E22C81B6}"/>
              </a:ext>
            </a:extLst>
          </p:cNvPr>
          <p:cNvSpPr>
            <a:spLocks noGrp="1"/>
          </p:cNvSpPr>
          <p:nvPr>
            <p:ph type="dt" sz="half" idx="10"/>
          </p:nvPr>
        </p:nvSpPr>
        <p:spPr/>
        <p:txBody>
          <a:bodyPr/>
          <a:lstStyle/>
          <a:p>
            <a:fld id="{EF0149F0-A74D-4B8A-B4F8-43FCDF1C3544}" type="datetimeFigureOut">
              <a:rPr lang="en-US" smtClean="0"/>
              <a:t>3/11/2022</a:t>
            </a:fld>
            <a:endParaRPr lang="en-US"/>
          </a:p>
        </p:txBody>
      </p:sp>
      <p:sp>
        <p:nvSpPr>
          <p:cNvPr id="5" name="Footer Placeholder 4">
            <a:extLst>
              <a:ext uri="{FF2B5EF4-FFF2-40B4-BE49-F238E27FC236}">
                <a16:creationId xmlns:a16="http://schemas.microsoft.com/office/drawing/2014/main" id="{3D525080-A3FB-4DC2-8FD9-A9126BE5F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DB38A-8480-458B-BBC5-1DAF156A6C8D}"/>
              </a:ext>
            </a:extLst>
          </p:cNvPr>
          <p:cNvSpPr>
            <a:spLocks noGrp="1"/>
          </p:cNvSpPr>
          <p:nvPr>
            <p:ph type="sldNum" sz="quarter" idx="12"/>
          </p:nvPr>
        </p:nvSpPr>
        <p:spPr/>
        <p:txBody>
          <a:bodyPr/>
          <a:lstStyle/>
          <a:p>
            <a:fld id="{E7A8C36D-8A65-45AD-8C8C-5A91CECD44F0}" type="slidenum">
              <a:rPr lang="en-US" smtClean="0"/>
              <a:t>‹#›</a:t>
            </a:fld>
            <a:endParaRPr lang="en-US"/>
          </a:p>
        </p:txBody>
      </p:sp>
    </p:spTree>
    <p:extLst>
      <p:ext uri="{BB962C8B-B14F-4D97-AF65-F5344CB8AC3E}">
        <p14:creationId xmlns:p14="http://schemas.microsoft.com/office/powerpoint/2010/main" val="259885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43161"/>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27087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5854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300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1963408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nnounc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174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26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598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911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46805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108677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13779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8255743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38485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71622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080260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1665527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1254679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674282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8697854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1783245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2205836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111678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9033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9292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7925358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392525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5500366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1090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3150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2248600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371757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759805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625969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796808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459351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419960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02784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681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63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066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6.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710" r:id="rId4"/>
    <p:sldLayoutId id="2147484240" r:id="rId5"/>
    <p:sldLayoutId id="2147484736" r:id="rId6"/>
    <p:sldLayoutId id="2147484639" r:id="rId7"/>
    <p:sldLayoutId id="2147484603" r:id="rId8"/>
    <p:sldLayoutId id="2147484751" r:id="rId9"/>
    <p:sldLayoutId id="2147484752" r:id="rId10"/>
    <p:sldLayoutId id="2147484777" r:id="rId11"/>
    <p:sldLayoutId id="2147484778" r:id="rId12"/>
    <p:sldLayoutId id="2147484780" r:id="rId13"/>
    <p:sldLayoutId id="2147484781" r:id="rId14"/>
    <p:sldLayoutId id="2147484782" r:id="rId15"/>
    <p:sldLayoutId id="2147484787" r:id="rId16"/>
    <p:sldLayoutId id="2147484584" r:id="rId17"/>
    <p:sldLayoutId id="2147484857" r:id="rId18"/>
    <p:sldLayoutId id="2147484858" r:id="rId19"/>
    <p:sldLayoutId id="2147484859" r:id="rId20"/>
    <p:sldLayoutId id="2147484860" r:id="rId21"/>
    <p:sldLayoutId id="2147484861" r:id="rId22"/>
    <p:sldLayoutId id="2147484249" r:id="rId23"/>
    <p:sldLayoutId id="2147484671" r:id="rId24"/>
    <p:sldLayoutId id="2147484846" r:id="rId25"/>
    <p:sldLayoutId id="2147484263" r:id="rId26"/>
    <p:sldLayoutId id="2147484887" r:id="rId27"/>
    <p:sldLayoutId id="2147484888" r:id="rId28"/>
    <p:sldLayoutId id="2147484949" r:id="rId29"/>
    <p:sldLayoutId id="2147484950" r:id="rId30"/>
    <p:sldLayoutId id="2147484951" r:id="rId31"/>
    <p:sldLayoutId id="214748495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58795397"/>
      </p:ext>
    </p:extLst>
  </p:cSld>
  <p:clrMap bg1="lt1" tx1="dk1" bg2="lt2" tx2="dk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4" r:id="rId5"/>
    <p:sldLayoutId id="2147484895" r:id="rId6"/>
    <p:sldLayoutId id="2147484896" r:id="rId7"/>
    <p:sldLayoutId id="2147484897" r:id="rId8"/>
    <p:sldLayoutId id="2147484898" r:id="rId9"/>
    <p:sldLayoutId id="2147484899" r:id="rId10"/>
    <p:sldLayoutId id="2147484900" r:id="rId11"/>
    <p:sldLayoutId id="2147484901" r:id="rId12"/>
    <p:sldLayoutId id="2147484902" r:id="rId13"/>
    <p:sldLayoutId id="2147484903" r:id="rId14"/>
    <p:sldLayoutId id="2147484904" r:id="rId15"/>
    <p:sldLayoutId id="2147484905" r:id="rId16"/>
    <p:sldLayoutId id="2147484906" r:id="rId17"/>
    <p:sldLayoutId id="2147484907" r:id="rId18"/>
    <p:sldLayoutId id="2147484908" r:id="rId19"/>
    <p:sldLayoutId id="2147484909" r:id="rId20"/>
    <p:sldLayoutId id="2147484910" r:id="rId21"/>
    <p:sldLayoutId id="2147484911"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2" r:id="rId33"/>
    <p:sldLayoutId id="214748492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hyperlink" Target="https://docs.microsoft.com/en-us/azure/azure-sql/database/high-availability-sla"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connectivity-issues" TargetMode="External"/><Relationship Id="rId7" Type="http://schemas.openxmlformats.org/officeDocument/2006/relationships/hyperlink" Target="https://jodah.net/failsafe/" TargetMode="External"/><Relationship Id="rId2" Type="http://schemas.openxmlformats.org/officeDocument/2006/relationships/hyperlink" Target="https://docs.microsoft.com/en-us/azure/architecture/patterns/retry" TargetMode="External"/><Relationship Id="rId1" Type="http://schemas.openxmlformats.org/officeDocument/2006/relationships/slideLayout" Target="../slideLayouts/slideLayout28.xml"/><Relationship Id="rId6" Type="http://schemas.openxmlformats.org/officeDocument/2006/relationships/hyperlink" Target="https://tenacity.readthedocs.io/" TargetMode="External"/><Relationship Id="rId5" Type="http://schemas.openxmlformats.org/officeDocument/2006/relationships/hyperlink" Target="https://github.com/App-vNext/Polly" TargetMode="External"/><Relationship Id="rId4" Type="http://schemas.openxmlformats.org/officeDocument/2006/relationships/hyperlink" Target="https://www.nuget.org/packages/EnterpriseLibrary.TransientFaultHandling.Core/"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sql/connect/ado-net/configurable-retry-logic"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evblogs.microsoft.com/azure-sql/wp-content/uploads/sites/56/2021/03/Screenshot-2021-03-09-174247.png" TargetMode="Externa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qlb.it/?7220"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sql/connect/ado-net/configurable-retry-logic-core-apis-sqlclient" TargetMode="Externa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connect/ado-net/configurable-retry-logic-core-apis-sqlclien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ocs.microsoft.com/en-us/azure/architecture/framework/scalability/optimize" TargetMode="External"/><Relationship Id="rId4" Type="http://schemas.openxmlformats.org/officeDocument/2006/relationships/hyperlink" Target="https://docs.microsoft.com/en-us/learn/paths/azure-sql-fundamenta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73.sv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ef/core/providers/sql-server/azure-sql-database"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ef/core/logging-events-diagnostics/" TargetMode="External"/><Relationship Id="rId2" Type="http://schemas.openxmlformats.org/officeDocument/2006/relationships/hyperlink" Target="https://benchmarkdotnet.org/" TargetMode="External"/><Relationship Id="rId1" Type="http://schemas.openxmlformats.org/officeDocument/2006/relationships/slideLayout" Target="../slideLayouts/slideLayout4.xml"/><Relationship Id="rId4" Type="http://schemas.openxmlformats.org/officeDocument/2006/relationships/hyperlink" Target="https://docs.microsoft.com/en-us/ef/core/performance/efficient-updatin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ef/core/querying/" TargetMode="External"/><Relationship Id="rId3" Type="http://schemas.openxmlformats.org/officeDocument/2006/relationships/hyperlink" Target="https://aka.ms/efcore-whatsnew60" TargetMode="External"/><Relationship Id="rId7" Type="http://schemas.openxmlformats.org/officeDocument/2006/relationships/hyperlink" Target="https://docs.microsoft.com/en-us/ef/core/modelin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ocs.microsoft.com/en-us/ef/core/providers/sql-server/?tabs=dotnet-core-cli" TargetMode="External"/><Relationship Id="rId5" Type="http://schemas.openxmlformats.org/officeDocument/2006/relationships/hyperlink" Target="https://docs.microsoft.com/en-us/ef/core/performance/" TargetMode="External"/><Relationship Id="rId4" Type="http://schemas.openxmlformats.org/officeDocument/2006/relationships/hyperlink" Target="https://aka.ms/efstandup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hyperlink" Target="https://www.nigelfrank.com/microsoft-azure-salary-survey/" TargetMode="Externa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qlb.it/?7220"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tackExchange/Dapper" TargetMode="External"/><Relationship Id="rId7" Type="http://schemas.openxmlformats.org/officeDocument/2006/relationships/hyperlink" Target="https://github.com/ServiceStack/ServiceStack.OrmLite"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hyperlink" Target="https://github.com/markrendle/Simple.Data" TargetMode="External"/><Relationship Id="rId5" Type="http://schemas.openxmlformats.org/officeDocument/2006/relationships/hyperlink" Target="https://github.com/CollaboratingPlatypus/PetaPoco" TargetMode="External"/><Relationship Id="rId4" Type="http://schemas.openxmlformats.org/officeDocument/2006/relationships/hyperlink" Target="https://github.com/FransBouma/Massiv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1.xml"/><Relationship Id="rId5" Type="http://schemas.openxmlformats.org/officeDocument/2006/relationships/hyperlink" Target="https://github.com/dotnet/SqlClient" TargetMode="External"/><Relationship Id="rId4" Type="http://schemas.openxmlformats.org/officeDocument/2006/relationships/hyperlink" Target="https://devblogs.microsoft.com/dotnet/introducing-the-new-microsoftdatasql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1648026"/>
            <a:ext cx="6610559" cy="1661993"/>
          </a:xfrm>
        </p:spPr>
        <p:txBody>
          <a:bodyPr/>
          <a:lstStyle/>
          <a:p>
            <a:r>
              <a:rPr lang="en-US" dirty="0"/>
              <a:t>Get the most out of Azure SQL’s .NET client development stack: </a:t>
            </a:r>
            <a:r>
              <a:rPr lang="en-US" dirty="0" err="1"/>
              <a:t>SqlClient</a:t>
            </a:r>
            <a:r>
              <a:rPr lang="en-US" dirty="0"/>
              <a:t> 4.x and EF Core 6</a:t>
            </a:r>
          </a:p>
        </p:txBody>
      </p:sp>
      <p:sp>
        <p:nvSpPr>
          <p:cNvPr id="7" name="Text Placeholder 6">
            <a:extLst>
              <a:ext uri="{FF2B5EF4-FFF2-40B4-BE49-F238E27FC236}">
                <a16:creationId xmlns:a16="http://schemas.microsoft.com/office/drawing/2014/main" id="{1103CE57-73FC-460E-812E-CAF7BEF93817}"/>
              </a:ext>
            </a:extLst>
          </p:cNvPr>
          <p:cNvSpPr>
            <a:spLocks noGrp="1"/>
          </p:cNvSpPr>
          <p:nvPr>
            <p:ph type="body" sz="quarter" idx="12"/>
          </p:nvPr>
        </p:nvSpPr>
        <p:spPr>
          <a:xfrm>
            <a:off x="582042" y="3738882"/>
            <a:ext cx="4164583" cy="615553"/>
          </a:xfrm>
        </p:spPr>
        <p:txBody>
          <a:bodyPr/>
          <a:lstStyle/>
          <a:p>
            <a:r>
              <a:rPr lang="en-US" dirty="0"/>
              <a:t>Silvano Coriani</a:t>
            </a:r>
          </a:p>
          <a:p>
            <a:r>
              <a:rPr lang="en-US" sz="1800" dirty="0"/>
              <a:t>Program Manager, Azure SQL</a:t>
            </a:r>
          </a:p>
        </p:txBody>
      </p:sp>
    </p:spTree>
    <p:extLst>
      <p:ext uri="{BB962C8B-B14F-4D97-AF65-F5344CB8AC3E}">
        <p14:creationId xmlns:p14="http://schemas.microsoft.com/office/powerpoint/2010/main" val="36828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D5FDA9-B278-414B-B8C8-D90380A44A2D}"/>
              </a:ext>
            </a:extLst>
          </p:cNvPr>
          <p:cNvSpPr>
            <a:spLocks noGrp="1"/>
          </p:cNvSpPr>
          <p:nvPr>
            <p:ph type="title"/>
          </p:nvPr>
        </p:nvSpPr>
        <p:spPr>
          <a:xfrm>
            <a:off x="588263" y="457200"/>
            <a:ext cx="11021125" cy="553998"/>
          </a:xfrm>
        </p:spPr>
        <p:txBody>
          <a:bodyPr/>
          <a:lstStyle/>
          <a:p>
            <a:r>
              <a:rPr lang="en-US" dirty="0"/>
              <a:t>What’s new in Microsoft.Data.SqlClient v4.x</a:t>
            </a:r>
          </a:p>
        </p:txBody>
      </p:sp>
      <p:sp>
        <p:nvSpPr>
          <p:cNvPr id="6" name="Content Placeholder 5">
            <a:extLst>
              <a:ext uri="{FF2B5EF4-FFF2-40B4-BE49-F238E27FC236}">
                <a16:creationId xmlns:a16="http://schemas.microsoft.com/office/drawing/2014/main" id="{0DEBC87C-D747-49E3-9AE7-5E9F6DA9464C}"/>
              </a:ext>
            </a:extLst>
          </p:cNvPr>
          <p:cNvSpPr>
            <a:spLocks noGrp="1"/>
          </p:cNvSpPr>
          <p:nvPr>
            <p:ph sz="quarter" idx="10"/>
          </p:nvPr>
        </p:nvSpPr>
        <p:spPr>
          <a:xfrm>
            <a:off x="584200" y="1435099"/>
            <a:ext cx="11018838" cy="5248730"/>
          </a:xfrm>
        </p:spPr>
        <p:txBody>
          <a:bodyPr>
            <a:normAutofit/>
          </a:bodyPr>
          <a:lstStyle/>
          <a:p>
            <a:r>
              <a:rPr lang="en-US" sz="2400" dirty="0"/>
              <a:t>Encrypt = true, by default (disabled for </a:t>
            </a:r>
            <a:r>
              <a:rPr lang="en-US" sz="2400" dirty="0" err="1"/>
              <a:t>LocalDB</a:t>
            </a:r>
            <a:r>
              <a:rPr lang="en-US" sz="2400" dirty="0"/>
              <a:t>)</a:t>
            </a:r>
          </a:p>
          <a:p>
            <a:r>
              <a:rPr lang="en-US" sz="2400" b="1" dirty="0"/>
              <a:t>Configurable Retry Logic GA</a:t>
            </a:r>
          </a:p>
          <a:p>
            <a:pPr lvl="1"/>
            <a:r>
              <a:rPr lang="en-US" sz="1800" dirty="0"/>
              <a:t>Safety switch removed</a:t>
            </a:r>
          </a:p>
          <a:p>
            <a:pPr lvl="1"/>
            <a:r>
              <a:rPr lang="en-US" sz="1800" dirty="0"/>
              <a:t>Updated retriable error list</a:t>
            </a:r>
          </a:p>
          <a:p>
            <a:r>
              <a:rPr lang="en-US" sz="2400" dirty="0"/>
              <a:t>Added </a:t>
            </a:r>
            <a:r>
              <a:rPr lang="en-US" sz="2400" i="1" dirty="0" err="1"/>
              <a:t>SqlCommand.EnableOptimizedParameterBinding</a:t>
            </a:r>
            <a:r>
              <a:rPr lang="en-US" sz="2400" i="1" dirty="0"/>
              <a:t> </a:t>
            </a:r>
            <a:r>
              <a:rPr lang="en-US" sz="2400" dirty="0"/>
              <a:t>property that when enabled increases performance for commands with very large numbers of parameters</a:t>
            </a:r>
          </a:p>
          <a:p>
            <a:r>
              <a:rPr lang="en-US" sz="2400" i="1" dirty="0" err="1"/>
              <a:t>GetFieldValueAsync</a:t>
            </a:r>
            <a:r>
              <a:rPr lang="en-US" sz="2400" i="1" dirty="0"/>
              <a:t>&lt;T&gt;</a:t>
            </a:r>
            <a:r>
              <a:rPr lang="en-US" sz="2400" dirty="0"/>
              <a:t> and </a:t>
            </a:r>
            <a:r>
              <a:rPr lang="en-US" sz="2400" i="1" dirty="0" err="1"/>
              <a:t>GetFieldValue</a:t>
            </a:r>
            <a:r>
              <a:rPr lang="en-US" sz="2400" i="1" dirty="0"/>
              <a:t>&lt;T&gt;</a:t>
            </a:r>
            <a:r>
              <a:rPr lang="en-US" sz="2400" dirty="0"/>
              <a:t> support for </a:t>
            </a:r>
            <a:r>
              <a:rPr lang="en-US" sz="2400" dirty="0" err="1"/>
              <a:t>XmlReader</a:t>
            </a:r>
            <a:r>
              <a:rPr lang="en-US" sz="2400" dirty="0"/>
              <a:t>, </a:t>
            </a:r>
            <a:r>
              <a:rPr lang="en-US" sz="2400" dirty="0" err="1"/>
              <a:t>TextReader</a:t>
            </a:r>
            <a:r>
              <a:rPr lang="en-US" sz="2400" dirty="0"/>
              <a:t>, Stream types</a:t>
            </a:r>
          </a:p>
          <a:p>
            <a:r>
              <a:rPr lang="en-US" sz="2400" dirty="0"/>
              <a:t>Many perf-related improvements especially around async methods</a:t>
            </a:r>
          </a:p>
          <a:p>
            <a:r>
              <a:rPr lang="en-US" sz="2400" dirty="0"/>
              <a:t>Dropped support for .NET Core 2.1</a:t>
            </a:r>
          </a:p>
          <a:p>
            <a:r>
              <a:rPr lang="en-US" sz="2400" dirty="0"/>
              <a:t>Added support for Event counters in .NET Core (from v3.0+)</a:t>
            </a:r>
          </a:p>
          <a:p>
            <a:r>
              <a:rPr lang="en-US" sz="2400" dirty="0"/>
              <a:t>Several improvements on Always Encrypted scenarios</a:t>
            </a:r>
          </a:p>
        </p:txBody>
      </p:sp>
    </p:spTree>
    <p:extLst>
      <p:ext uri="{BB962C8B-B14F-4D97-AF65-F5344CB8AC3E}">
        <p14:creationId xmlns:p14="http://schemas.microsoft.com/office/powerpoint/2010/main" val="23720106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a:xfrm>
            <a:off x="584200" y="2425780"/>
            <a:ext cx="10693400" cy="1107996"/>
          </a:xfrm>
        </p:spPr>
        <p:txBody>
          <a:bodyPr/>
          <a:lstStyle/>
          <a:p>
            <a:r>
              <a:rPr lang="en-US" dirty="0"/>
              <a:t>Introducing Configurable Retry Logic in Azure SQL client drivers</a:t>
            </a:r>
          </a:p>
        </p:txBody>
      </p:sp>
    </p:spTree>
    <p:extLst>
      <p:ext uri="{BB962C8B-B14F-4D97-AF65-F5344CB8AC3E}">
        <p14:creationId xmlns:p14="http://schemas.microsoft.com/office/powerpoint/2010/main" val="23555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2678D-EF36-4D18-91CC-8B247A2C2C7C}"/>
              </a:ext>
            </a:extLst>
          </p:cNvPr>
          <p:cNvSpPr>
            <a:spLocks noGrp="1"/>
          </p:cNvSpPr>
          <p:nvPr>
            <p:ph type="body" sz="quarter" idx="10"/>
          </p:nvPr>
        </p:nvSpPr>
        <p:spPr>
          <a:xfrm>
            <a:off x="588263" y="1387069"/>
            <a:ext cx="11337545" cy="5084469"/>
          </a:xfrm>
        </p:spPr>
        <p:txBody>
          <a:bodyPr/>
          <a:lstStyle/>
          <a:p>
            <a:r>
              <a:rPr lang="en-US" dirty="0"/>
              <a:t>Distributed apps in the cloud can suffer from transient issues due to multiple root causes.</a:t>
            </a:r>
          </a:p>
          <a:p>
            <a:endParaRPr lang="en-US" dirty="0"/>
          </a:p>
          <a:p>
            <a:r>
              <a:rPr lang="en-US" dirty="0"/>
              <a:t>Azure SQL High Availability </a:t>
            </a:r>
            <a:r>
              <a:rPr lang="en-US" dirty="0">
                <a:hlinkClick r:id="rId2"/>
              </a:rPr>
              <a:t>architecture</a:t>
            </a:r>
            <a:r>
              <a:rPr lang="en-US" dirty="0"/>
              <a:t> dynamically reconfigures servers to respond to events like planned and unplanned maintenance (from software upgrades to </a:t>
            </a:r>
            <a:r>
              <a:rPr lang="en-US" dirty="0" err="1"/>
              <a:t>hw</a:t>
            </a:r>
            <a:r>
              <a:rPr lang="en-US" dirty="0"/>
              <a:t> failures).</a:t>
            </a:r>
          </a:p>
          <a:p>
            <a:endParaRPr lang="en-US" dirty="0"/>
          </a:p>
          <a:p>
            <a:r>
              <a:rPr lang="en-US" dirty="0"/>
              <a:t>While most reconfigurations happen in few seconds (usually between 2 and 8 sec), client applications can lose connections to the database and receive </a:t>
            </a:r>
            <a:r>
              <a:rPr lang="en-US" dirty="0">
                <a:hlinkClick r:id="rId3"/>
              </a:rPr>
              <a:t>error codes </a:t>
            </a:r>
            <a:r>
              <a:rPr lang="en-US" dirty="0"/>
              <a:t>providing an indication of what’s going on in the system. </a:t>
            </a:r>
          </a:p>
        </p:txBody>
      </p:sp>
      <p:sp>
        <p:nvSpPr>
          <p:cNvPr id="3" name="Title 2">
            <a:extLst>
              <a:ext uri="{FF2B5EF4-FFF2-40B4-BE49-F238E27FC236}">
                <a16:creationId xmlns:a16="http://schemas.microsoft.com/office/drawing/2014/main" id="{DB8A7578-5851-496F-87CE-5A4B933E6184}"/>
              </a:ext>
            </a:extLst>
          </p:cNvPr>
          <p:cNvSpPr>
            <a:spLocks noGrp="1"/>
          </p:cNvSpPr>
          <p:nvPr>
            <p:ph type="title"/>
          </p:nvPr>
        </p:nvSpPr>
        <p:spPr>
          <a:xfrm>
            <a:off x="588263" y="457200"/>
            <a:ext cx="11018520" cy="586854"/>
          </a:xfrm>
        </p:spPr>
        <p:txBody>
          <a:bodyPr/>
          <a:lstStyle/>
          <a:p>
            <a:r>
              <a:rPr lang="en-US" dirty="0"/>
              <a:t>Transient issues and application reliability</a:t>
            </a:r>
            <a:br>
              <a:rPr lang="en-US" dirty="0"/>
            </a:br>
            <a:endParaRPr lang="en-US" dirty="0"/>
          </a:p>
        </p:txBody>
      </p:sp>
    </p:spTree>
    <p:extLst>
      <p:ext uri="{BB962C8B-B14F-4D97-AF65-F5344CB8AC3E}">
        <p14:creationId xmlns:p14="http://schemas.microsoft.com/office/powerpoint/2010/main" val="179974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B9935-8374-4076-8AB7-B87FF221F308}"/>
              </a:ext>
            </a:extLst>
          </p:cNvPr>
          <p:cNvSpPr>
            <a:spLocks noGrp="1"/>
          </p:cNvSpPr>
          <p:nvPr>
            <p:ph type="body" sz="quarter" idx="10"/>
          </p:nvPr>
        </p:nvSpPr>
        <p:spPr>
          <a:xfrm>
            <a:off x="588263" y="1385249"/>
            <a:ext cx="11334499" cy="5207579"/>
          </a:xfrm>
        </p:spPr>
        <p:txBody>
          <a:bodyPr/>
          <a:lstStyle/>
          <a:p>
            <a:r>
              <a:rPr lang="en-US" sz="2400" dirty="0">
                <a:hlinkClick r:id="rId2"/>
              </a:rPr>
              <a:t>Retry</a:t>
            </a:r>
            <a:r>
              <a:rPr lang="en-US" sz="2400" dirty="0"/>
              <a:t> pattern is a well-known approach to increase application reliability in cloud environments by:</a:t>
            </a:r>
          </a:p>
          <a:p>
            <a:pPr lvl="1"/>
            <a:r>
              <a:rPr lang="en-US" sz="1800" dirty="0"/>
              <a:t>Detecting if a specific error can be provoked by a </a:t>
            </a:r>
            <a:r>
              <a:rPr lang="en-US" sz="1800" dirty="0">
                <a:hlinkClick r:id="rId3"/>
              </a:rPr>
              <a:t>transient condition</a:t>
            </a:r>
            <a:endParaRPr lang="en-US" sz="1800" dirty="0"/>
          </a:p>
          <a:p>
            <a:pPr lvl="1"/>
            <a:r>
              <a:rPr lang="en-US" sz="1800" dirty="0"/>
              <a:t>Automatically retrying the original database operation after a given delay and number of times</a:t>
            </a:r>
          </a:p>
          <a:p>
            <a:r>
              <a:rPr lang="en-US" dirty="0"/>
              <a:t>Various retry logic frameworks and libraries are available as OSS packages to solve this issue without reinventing the wheel</a:t>
            </a:r>
          </a:p>
          <a:p>
            <a:pPr lvl="1"/>
            <a:r>
              <a:rPr lang="en-US" dirty="0">
                <a:hlinkClick r:id="rId4"/>
              </a:rPr>
              <a:t>Transient Fault Handling Application Block</a:t>
            </a:r>
            <a:endParaRPr lang="en-US" dirty="0"/>
          </a:p>
          <a:p>
            <a:pPr lvl="1"/>
            <a:r>
              <a:rPr lang="en-US" dirty="0">
                <a:hlinkClick r:id="rId5"/>
              </a:rPr>
              <a:t>Polly</a:t>
            </a:r>
            <a:endParaRPr lang="en-US" dirty="0"/>
          </a:p>
          <a:p>
            <a:pPr lvl="1"/>
            <a:r>
              <a:rPr lang="en-US" dirty="0">
                <a:hlinkClick r:id="rId6"/>
              </a:rPr>
              <a:t>Tenacity</a:t>
            </a:r>
            <a:endParaRPr lang="en-US" dirty="0"/>
          </a:p>
          <a:p>
            <a:pPr lvl="1"/>
            <a:r>
              <a:rPr lang="en-US" dirty="0">
                <a:hlinkClick r:id="rId7"/>
              </a:rPr>
              <a:t>Failsafe</a:t>
            </a:r>
            <a:endParaRPr lang="en-US" sz="2800" dirty="0"/>
          </a:p>
          <a:p>
            <a:r>
              <a:rPr lang="en-US" sz="2800" dirty="0"/>
              <a:t>Existing apps rarely implement retry logic to deal with transient errors, and for new developments is not trivial to pick up the right framework/library that deals with transient errors.</a:t>
            </a:r>
          </a:p>
        </p:txBody>
      </p:sp>
      <p:sp>
        <p:nvSpPr>
          <p:cNvPr id="3" name="Title 2">
            <a:extLst>
              <a:ext uri="{FF2B5EF4-FFF2-40B4-BE49-F238E27FC236}">
                <a16:creationId xmlns:a16="http://schemas.microsoft.com/office/drawing/2014/main" id="{7EC54E13-1BE5-41D4-BF78-2822A1BC7C04}"/>
              </a:ext>
            </a:extLst>
          </p:cNvPr>
          <p:cNvSpPr>
            <a:spLocks noGrp="1"/>
          </p:cNvSpPr>
          <p:nvPr>
            <p:ph type="title"/>
          </p:nvPr>
        </p:nvSpPr>
        <p:spPr/>
        <p:txBody>
          <a:bodyPr/>
          <a:lstStyle/>
          <a:p>
            <a:r>
              <a:rPr lang="en-US" dirty="0"/>
              <a:t>How to solve transient connectivity issues</a:t>
            </a:r>
          </a:p>
        </p:txBody>
      </p:sp>
    </p:spTree>
    <p:extLst>
      <p:ext uri="{BB962C8B-B14F-4D97-AF65-F5344CB8AC3E}">
        <p14:creationId xmlns:p14="http://schemas.microsoft.com/office/powerpoint/2010/main" val="30659059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D29C30-5326-4566-9479-AEEE5234EFB4}"/>
              </a:ext>
            </a:extLst>
          </p:cNvPr>
          <p:cNvSpPr>
            <a:spLocks noGrp="1"/>
          </p:cNvSpPr>
          <p:nvPr>
            <p:ph type="body" sz="quarter" idx="10"/>
          </p:nvPr>
        </p:nvSpPr>
        <p:spPr>
          <a:xfrm>
            <a:off x="528548" y="1813599"/>
            <a:ext cx="11194879" cy="4875181"/>
          </a:xfrm>
        </p:spPr>
        <p:txBody>
          <a:bodyPr/>
          <a:lstStyle/>
          <a:p>
            <a:r>
              <a:rPr lang="en-US" sz="2400" dirty="0"/>
              <a:t>Starting from Microsoft.Data.SqlClient v3.0, </a:t>
            </a:r>
            <a:r>
              <a:rPr lang="en-US" sz="2400" dirty="0">
                <a:hlinkClick r:id="rId2"/>
              </a:rPr>
              <a:t>configurable retry logic </a:t>
            </a:r>
            <a:r>
              <a:rPr lang="en-US" sz="2400" dirty="0"/>
              <a:t>is available out of the box for both existing apps and new development.</a:t>
            </a:r>
          </a:p>
          <a:p>
            <a:r>
              <a:rPr lang="en-US" sz="2400" dirty="0"/>
              <a:t>For </a:t>
            </a:r>
            <a:r>
              <a:rPr lang="en-US" sz="2400" b="1" dirty="0"/>
              <a:t>existing apps</a:t>
            </a:r>
            <a:r>
              <a:rPr lang="en-US" sz="2400" dirty="0"/>
              <a:t>, there’s no need to introduce code changes, just </a:t>
            </a:r>
            <a:r>
              <a:rPr lang="en-US" sz="2400" b="1" dirty="0"/>
              <a:t>add few items in config file</a:t>
            </a:r>
            <a:r>
              <a:rPr lang="en-US" sz="2400" dirty="0"/>
              <a:t> to describe what operations to retry and how to do that.</a:t>
            </a:r>
          </a:p>
          <a:p>
            <a:r>
              <a:rPr lang="en-US" sz="2400" dirty="0"/>
              <a:t>Designed to work with </a:t>
            </a:r>
            <a:r>
              <a:rPr lang="en-US" sz="2400" i="1" dirty="0"/>
              <a:t>SqlConnection</a:t>
            </a:r>
            <a:r>
              <a:rPr lang="en-US" sz="2400" dirty="0"/>
              <a:t> and </a:t>
            </a:r>
            <a:r>
              <a:rPr lang="en-US" sz="2400" i="1" dirty="0"/>
              <a:t>SqlCommand</a:t>
            </a:r>
            <a:r>
              <a:rPr lang="en-US" sz="2400" dirty="0"/>
              <a:t> operations</a:t>
            </a:r>
          </a:p>
          <a:p>
            <a:pPr lvl="1"/>
            <a:r>
              <a:rPr lang="en-US" sz="1600" dirty="0"/>
              <a:t>Connection openings, command executions.</a:t>
            </a:r>
          </a:p>
          <a:p>
            <a:r>
              <a:rPr lang="en-US" sz="2400" dirty="0"/>
              <a:t>For brand </a:t>
            </a:r>
            <a:r>
              <a:rPr lang="en-US" sz="2400" b="1" dirty="0"/>
              <a:t>new apps</a:t>
            </a:r>
            <a:r>
              <a:rPr lang="en-US" sz="2400" dirty="0"/>
              <a:t>, </a:t>
            </a:r>
            <a:r>
              <a:rPr lang="en-US" sz="2400" dirty="0" err="1"/>
              <a:t>SqlClient</a:t>
            </a:r>
            <a:r>
              <a:rPr lang="en-US" sz="2400" dirty="0"/>
              <a:t> contains new </a:t>
            </a:r>
            <a:r>
              <a:rPr lang="en-US" sz="2400" b="1" dirty="0"/>
              <a:t>classes that can be reused to create multiple retry profiles</a:t>
            </a:r>
            <a:r>
              <a:rPr lang="en-US" sz="2400" dirty="0"/>
              <a:t> based on your business logic.</a:t>
            </a:r>
          </a:p>
          <a:p>
            <a:r>
              <a:rPr lang="en-US" sz="2400" dirty="0"/>
              <a:t>Developers can also create their own retry provider for very specific retry policy requirements.</a:t>
            </a:r>
          </a:p>
          <a:p>
            <a:r>
              <a:rPr lang="en-US" sz="2400" dirty="0"/>
              <a:t>Plan is to expand these capabilities to all major Azure SQL client drivers over the next 12 months</a:t>
            </a:r>
          </a:p>
        </p:txBody>
      </p:sp>
      <p:sp>
        <p:nvSpPr>
          <p:cNvPr id="3" name="Title 2">
            <a:extLst>
              <a:ext uri="{FF2B5EF4-FFF2-40B4-BE49-F238E27FC236}">
                <a16:creationId xmlns:a16="http://schemas.microsoft.com/office/drawing/2014/main" id="{F4F39DE6-DB1B-4440-8899-7CA431CA9D88}"/>
              </a:ext>
            </a:extLst>
          </p:cNvPr>
          <p:cNvSpPr>
            <a:spLocks noGrp="1"/>
          </p:cNvSpPr>
          <p:nvPr>
            <p:ph type="title"/>
          </p:nvPr>
        </p:nvSpPr>
        <p:spPr>
          <a:xfrm>
            <a:off x="528548" y="389447"/>
            <a:ext cx="11018520" cy="1107996"/>
          </a:xfrm>
        </p:spPr>
        <p:txBody>
          <a:bodyPr/>
          <a:lstStyle/>
          <a:p>
            <a:r>
              <a:rPr lang="en-US" dirty="0"/>
              <a:t>Introducing Configurable Retry Logic in Azure SQL client drivers</a:t>
            </a:r>
          </a:p>
        </p:txBody>
      </p:sp>
    </p:spTree>
    <p:extLst>
      <p:ext uri="{BB962C8B-B14F-4D97-AF65-F5344CB8AC3E}">
        <p14:creationId xmlns:p14="http://schemas.microsoft.com/office/powerpoint/2010/main" val="20838199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4E1BC4-5AA4-4A30-8133-469EF257281A}"/>
              </a:ext>
            </a:extLst>
          </p:cNvPr>
          <p:cNvSpPr>
            <a:spLocks noGrp="1"/>
          </p:cNvSpPr>
          <p:nvPr>
            <p:ph type="body" sz="quarter" idx="10"/>
          </p:nvPr>
        </p:nvSpPr>
        <p:spPr>
          <a:xfrm>
            <a:off x="588263" y="1560163"/>
            <a:ext cx="11109284" cy="4906539"/>
          </a:xfrm>
        </p:spPr>
        <p:txBody>
          <a:bodyPr/>
          <a:lstStyle/>
          <a:p>
            <a:pPr marL="0" marR="0">
              <a:lnSpc>
                <a:spcPct val="107000"/>
              </a:lnSpc>
              <a:spcBef>
                <a:spcPts val="0"/>
              </a:spcBef>
              <a:spcAft>
                <a:spcPts val="800"/>
              </a:spcAft>
            </a:pP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This new feature is composed by three main components: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core API</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that developers can use when they create new data access applications, or refactor existing ones, to define their own retry logic provider with custom tailored behaviors and characteristics.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default, out of the box,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retry logic provider</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with some pre-defined behaviors (e.g. fixed interval retry, exponential retry, etc.) that developer can reuse as-is without the need of reimplementing their owns.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 </a:t>
            </a:r>
            <a:r>
              <a:rPr lang="en-US"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configuration file schema</a:t>
            </a: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that developers can use to enable default retry logic provider and configure what behaviors they want to associate to connection opening and command execution when a connectivity issue happens, without changing a line of code in their existing applications.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600" dirty="0"/>
          </a:p>
        </p:txBody>
      </p:sp>
      <p:sp>
        <p:nvSpPr>
          <p:cNvPr id="3" name="Title 2">
            <a:extLst>
              <a:ext uri="{FF2B5EF4-FFF2-40B4-BE49-F238E27FC236}">
                <a16:creationId xmlns:a16="http://schemas.microsoft.com/office/drawing/2014/main" id="{3F8B6226-A7CC-489B-AF88-44CA901593E2}"/>
              </a:ext>
            </a:extLst>
          </p:cNvPr>
          <p:cNvSpPr>
            <a:spLocks noGrp="1"/>
          </p:cNvSpPr>
          <p:nvPr>
            <p:ph type="title"/>
          </p:nvPr>
        </p:nvSpPr>
        <p:spPr>
          <a:xfrm>
            <a:off x="588263" y="457200"/>
            <a:ext cx="11018520" cy="553998"/>
          </a:xfrm>
        </p:spPr>
        <p:txBody>
          <a:bodyPr/>
          <a:lstStyle/>
          <a:p>
            <a:r>
              <a:rPr lang="en-US" dirty="0"/>
              <a:t>Configurable Retry Logic</a:t>
            </a:r>
          </a:p>
        </p:txBody>
      </p:sp>
    </p:spTree>
    <p:extLst>
      <p:ext uri="{BB962C8B-B14F-4D97-AF65-F5344CB8AC3E}">
        <p14:creationId xmlns:p14="http://schemas.microsoft.com/office/powerpoint/2010/main" val="25724008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B60DC8-9A96-4048-BCA7-5FF7067E02A5}"/>
              </a:ext>
            </a:extLst>
          </p:cNvPr>
          <p:cNvSpPr>
            <a:spLocks noGrp="1"/>
          </p:cNvSpPr>
          <p:nvPr>
            <p:ph type="body" sz="quarter" idx="10"/>
          </p:nvPr>
        </p:nvSpPr>
        <p:spPr>
          <a:xfrm>
            <a:off x="588263" y="1349599"/>
            <a:ext cx="10863982" cy="3162019"/>
          </a:xfrm>
        </p:spPr>
        <p:txBody>
          <a:bodyPr/>
          <a:lstStyle/>
          <a:p>
            <a:pPr marL="0" marR="0">
              <a:lnSpc>
                <a:spcPct val="107000"/>
              </a:lnSpc>
              <a:spcBef>
                <a:spcPts val="0"/>
              </a:spcBef>
              <a:spcAft>
                <a:spcPts val="800"/>
              </a:spcAft>
            </a:pPr>
            <a:r>
              <a:rPr lang="en-US"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The Core API itself is designed around these three interfaces: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Enumerator</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generates a sequence of time intervals that depends on a given retry logic.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lnSpc>
                <a:spcPct val="107000"/>
              </a:lnSpc>
              <a:spcBef>
                <a:spcPts val="0"/>
              </a:spcBef>
              <a:spcAft>
                <a:spcPts val="800"/>
              </a:spcAft>
              <a:buFont typeface="+mj-lt"/>
              <a:buAutoNum type="arabicPeriod"/>
              <a:tabLst>
                <a:tab pos="457200" algn="l"/>
              </a:tabLst>
            </a:pP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Retry logic</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 retrieves the next time interval, considering max number of retries, if a transient condition happens.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lvl="1" indent="-342900">
              <a:buFont typeface="+mj-lt"/>
              <a:buAutoNum type="arabicPeriod"/>
            </a:pPr>
            <a:r>
              <a:rPr lang="en-US" sz="2400" b="1" dirty="0">
                <a:solidFill>
                  <a:srgbClr val="333333"/>
                </a:solidFill>
                <a:effectLst/>
                <a:latin typeface="Segoe UI" panose="020B0502040204020203" pitchFamily="34" charset="0"/>
                <a:ea typeface="Times New Roman" panose="02020603050405020304" pitchFamily="18" charset="0"/>
              </a:rPr>
              <a:t>Retry provider</a:t>
            </a:r>
            <a:r>
              <a:rPr lang="en-US" sz="2400" dirty="0">
                <a:solidFill>
                  <a:srgbClr val="333333"/>
                </a:solidFill>
                <a:effectLst/>
                <a:latin typeface="Segoe UI" panose="020B0502040204020203" pitchFamily="34" charset="0"/>
                <a:ea typeface="Times New Roman" panose="02020603050405020304" pitchFamily="18" charset="0"/>
              </a:rPr>
              <a:t>: applies a given retry logic to connection and command operations.</a:t>
            </a:r>
            <a:endParaRPr lang="en-US" sz="4000" dirty="0"/>
          </a:p>
        </p:txBody>
      </p:sp>
      <p:sp>
        <p:nvSpPr>
          <p:cNvPr id="3" name="Title 2">
            <a:extLst>
              <a:ext uri="{FF2B5EF4-FFF2-40B4-BE49-F238E27FC236}">
                <a16:creationId xmlns:a16="http://schemas.microsoft.com/office/drawing/2014/main" id="{8E65AA35-64F8-4C5D-AB3C-071FB40D3273}"/>
              </a:ext>
            </a:extLst>
          </p:cNvPr>
          <p:cNvSpPr>
            <a:spLocks noGrp="1"/>
          </p:cNvSpPr>
          <p:nvPr>
            <p:ph type="title"/>
          </p:nvPr>
        </p:nvSpPr>
        <p:spPr/>
        <p:txBody>
          <a:bodyPr/>
          <a:lstStyle/>
          <a:p>
            <a:r>
              <a:rPr lang="en-US" dirty="0"/>
              <a:t>Core API</a:t>
            </a:r>
          </a:p>
        </p:txBody>
      </p:sp>
      <p:pic>
        <p:nvPicPr>
          <p:cNvPr id="4" name="Picture 3" descr="Image Screenshot 2021 03 09 174247">
            <a:hlinkClick r:id="rId2"/>
            <a:extLst>
              <a:ext uri="{FF2B5EF4-FFF2-40B4-BE49-F238E27FC236}">
                <a16:creationId xmlns:a16="http://schemas.microsoft.com/office/drawing/2014/main" id="{89FFBF5B-984C-4A13-BA70-F82A51E94C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04242" y="4672039"/>
            <a:ext cx="7657380" cy="2185961"/>
          </a:xfrm>
          <a:prstGeom prst="rect">
            <a:avLst/>
          </a:prstGeom>
          <a:noFill/>
          <a:ln>
            <a:noFill/>
          </a:ln>
        </p:spPr>
      </p:pic>
    </p:spTree>
    <p:extLst>
      <p:ext uri="{BB962C8B-B14F-4D97-AF65-F5344CB8AC3E}">
        <p14:creationId xmlns:p14="http://schemas.microsoft.com/office/powerpoint/2010/main" val="16560619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80A87-1A8B-43B1-A869-BFAC160A6C73}"/>
              </a:ext>
            </a:extLst>
          </p:cNvPr>
          <p:cNvSpPr>
            <a:spLocks noGrp="1"/>
          </p:cNvSpPr>
          <p:nvPr>
            <p:ph type="body" sz="quarter" idx="10"/>
          </p:nvPr>
        </p:nvSpPr>
        <p:spPr>
          <a:xfrm>
            <a:off x="588263" y="1467379"/>
            <a:ext cx="10358656" cy="1255728"/>
          </a:xfrm>
        </p:spPr>
        <p:txBody>
          <a:bodyPr/>
          <a:lstStyle/>
          <a:p>
            <a:r>
              <a:rPr lang="en-US" sz="2400" dirty="0">
                <a:solidFill>
                  <a:srgbClr val="333333"/>
                </a:solidFill>
                <a:effectLst/>
                <a:latin typeface="Segoe UI" panose="020B0502040204020203" pitchFamily="34" charset="0"/>
                <a:ea typeface="Times New Roman" panose="02020603050405020304" pitchFamily="18" charset="0"/>
              </a:rPr>
              <a:t>Add a reference to </a:t>
            </a:r>
            <a:r>
              <a:rPr lang="en-US" sz="2400" dirty="0" err="1">
                <a:solidFill>
                  <a:srgbClr val="333333"/>
                </a:solidFill>
                <a:effectLst/>
                <a:latin typeface="Segoe UI" panose="020B0502040204020203" pitchFamily="34" charset="0"/>
                <a:ea typeface="Times New Roman" panose="02020603050405020304" pitchFamily="18" charset="0"/>
              </a:rPr>
              <a:t>Microsoft.Data.SqlClient</a:t>
            </a:r>
            <a:r>
              <a:rPr lang="en-US" sz="2400" dirty="0">
                <a:solidFill>
                  <a:srgbClr val="333333"/>
                </a:solidFill>
                <a:effectLst/>
                <a:latin typeface="Segoe UI" panose="020B0502040204020203" pitchFamily="34" charset="0"/>
                <a:ea typeface="Times New Roman" panose="02020603050405020304" pitchFamily="18" charset="0"/>
              </a:rPr>
              <a:t> v4.0.0+</a:t>
            </a:r>
          </a:p>
          <a:p>
            <a:r>
              <a:rPr lang="en-US" sz="2400" dirty="0">
                <a:solidFill>
                  <a:srgbClr val="333333"/>
                </a:solidFill>
                <a:latin typeface="Segoe UI" panose="020B0502040204020203" pitchFamily="34" charset="0"/>
              </a:rPr>
              <a:t>Create a specific section in your app config file</a:t>
            </a:r>
          </a:p>
          <a:p>
            <a:r>
              <a:rPr lang="en-US" sz="2400" dirty="0">
                <a:solidFill>
                  <a:srgbClr val="333333"/>
                </a:solidFill>
                <a:latin typeface="Segoe UI" panose="020B0502040204020203" pitchFamily="34" charset="0"/>
              </a:rPr>
              <a:t>No need for changing your existing code!</a:t>
            </a:r>
          </a:p>
        </p:txBody>
      </p:sp>
      <p:sp>
        <p:nvSpPr>
          <p:cNvPr id="3" name="Title 2">
            <a:extLst>
              <a:ext uri="{FF2B5EF4-FFF2-40B4-BE49-F238E27FC236}">
                <a16:creationId xmlns:a16="http://schemas.microsoft.com/office/drawing/2014/main" id="{4C875A84-3E26-4486-ACBC-59B680B3BAD5}"/>
              </a:ext>
            </a:extLst>
          </p:cNvPr>
          <p:cNvSpPr>
            <a:spLocks noGrp="1"/>
          </p:cNvSpPr>
          <p:nvPr>
            <p:ph type="title"/>
          </p:nvPr>
        </p:nvSpPr>
        <p:spPr>
          <a:xfrm>
            <a:off x="588263" y="457200"/>
            <a:ext cx="11018520" cy="553998"/>
          </a:xfrm>
        </p:spPr>
        <p:txBody>
          <a:bodyPr/>
          <a:lstStyle/>
          <a:p>
            <a:r>
              <a:rPr lang="en-US" dirty="0"/>
              <a:t>How to use it in existing applications</a:t>
            </a:r>
          </a:p>
        </p:txBody>
      </p:sp>
      <p:sp>
        <p:nvSpPr>
          <p:cNvPr id="5" name="TextBox 4">
            <a:extLst>
              <a:ext uri="{FF2B5EF4-FFF2-40B4-BE49-F238E27FC236}">
                <a16:creationId xmlns:a16="http://schemas.microsoft.com/office/drawing/2014/main" id="{860218B8-40C1-479E-B862-018F2D5FAEEA}"/>
              </a:ext>
            </a:extLst>
          </p:cNvPr>
          <p:cNvSpPr txBox="1"/>
          <p:nvPr/>
        </p:nvSpPr>
        <p:spPr>
          <a:xfrm>
            <a:off x="588263" y="3179288"/>
            <a:ext cx="11281879" cy="3023200"/>
          </a:xfrm>
          <a:prstGeom prst="rect">
            <a:avLst/>
          </a:prstGeom>
          <a:noFill/>
        </p:spPr>
        <p:txBody>
          <a:bodyPr wrap="square">
            <a:spAutoFit/>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xml version</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C6D22"/>
                </a:solidFill>
                <a:effectLst/>
                <a:latin typeface="Consolas" panose="020B0609020204030204" pitchFamily="49" charset="0"/>
                <a:ea typeface="Times New Roman" panose="02020603050405020304" pitchFamily="18" charset="0"/>
                <a:cs typeface="Courier New" panose="02070309020205020404" pitchFamily="49" charset="0"/>
              </a:rPr>
              <a:t>"1.0"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encoding</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C6D22"/>
                </a:solidFill>
                <a:effectLst/>
                <a:latin typeface="Consolas" panose="020B0609020204030204" pitchFamily="49" charset="0"/>
                <a:ea typeface="Times New Roman" panose="02020603050405020304" pitchFamily="18" charset="0"/>
                <a:cs typeface="Courier New" panose="02070309020205020404" pitchFamily="49" charset="0"/>
              </a:rPr>
              <a:t>"utf-8"</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&lt;configuration&gt;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&lt;configSections&gt;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name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"SqlConfigurableRetryLogicConnection"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"Microsoft.Data.SqlClient.SqlConfigurableRetryConnectionSection, Microsoft.Data.SqlClient"</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name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"SqlConfigurableRetryLogicCommand"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"Microsoft.Data.SqlClient.SqlConfigurableRetryCommandSection, </a:t>
            </a:r>
            <a:r>
              <a:rPr lang="en-US" sz="1050" dirty="0" err="1">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Microsoft.Data.SqlClient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&lt;/configSections&gt;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&lt;!--Retry method for </a:t>
            </a:r>
            <a:r>
              <a:rPr lang="en-US" sz="1050" dirty="0" err="1">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SqlConnection</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&lt;SqlConfigurableRetryLogicConnection</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retryMethod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"CreateFixedRetryProvider"</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numberOfTries</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"3"</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deltaTime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maxTime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transientErrors</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"40615"</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880000"/>
                </a:solidFill>
                <a:effectLst/>
                <a:latin typeface="Consolas" panose="020B0609020204030204" pitchFamily="49" charset="0"/>
                <a:ea typeface="Times New Roman" panose="02020603050405020304" pitchFamily="18" charset="0"/>
                <a:cs typeface="Courier New" panose="02070309020205020404" pitchFamily="49" charset="0"/>
              </a:rPr>
              <a:t>&lt;!--Retry method for SqlCommand containing SELECT queries--&gt;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&lt;SqlConfigurableRetryLogicCommand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retryMethod</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"CreateIncrementalRetryProvider"</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numberOfTries</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"5"</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deltaTime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"00:00:10"</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maxTime</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"00:01:10"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err="1">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authorizedSqlCondition</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"\b(SELECT)\b"</a:t>
            </a:r>
            <a:r>
              <a:rPr lang="en-US" sz="105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transientErrors</a:t>
            </a:r>
            <a:r>
              <a:rPr lang="en-US" sz="105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05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"102, 4060, 0"</a:t>
            </a: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&lt;/configuration&gt;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3709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529023-BC6D-4647-846F-468849454509}"/>
              </a:ext>
            </a:extLst>
          </p:cNvPr>
          <p:cNvSpPr>
            <a:spLocks noGrp="1"/>
          </p:cNvSpPr>
          <p:nvPr>
            <p:ph type="body" sz="quarter" idx="10"/>
          </p:nvPr>
        </p:nvSpPr>
        <p:spPr>
          <a:xfrm>
            <a:off x="586740" y="1280617"/>
            <a:ext cx="11239500" cy="5577383"/>
          </a:xfrm>
        </p:spPr>
        <p:txBody>
          <a:bodyPr/>
          <a:lstStyle/>
          <a:p>
            <a:r>
              <a:rPr lang="en-US" sz="2400" dirty="0"/>
              <a:t>For SqlConnection</a:t>
            </a:r>
          </a:p>
          <a:p>
            <a:pPr lvl="1"/>
            <a:r>
              <a:rPr lang="en-US" sz="1800" b="1" dirty="0"/>
              <a:t>numberOfTries</a:t>
            </a:r>
            <a:r>
              <a:rPr lang="en-US" sz="1800" dirty="0"/>
              <a:t>: sets the number of times to try.</a:t>
            </a:r>
          </a:p>
          <a:p>
            <a:pPr lvl="1"/>
            <a:r>
              <a:rPr lang="en-US" sz="1800" b="1" dirty="0" err="1"/>
              <a:t>deltaTime</a:t>
            </a:r>
            <a:r>
              <a:rPr lang="en-US" sz="1800" dirty="0"/>
              <a:t>: sets the gap time interval as a </a:t>
            </a:r>
            <a:r>
              <a:rPr lang="en-US" sz="1800" dirty="0" err="1"/>
              <a:t>System.TimeSpan</a:t>
            </a:r>
            <a:r>
              <a:rPr lang="en-US" sz="1800" dirty="0"/>
              <a:t> object.</a:t>
            </a:r>
          </a:p>
          <a:p>
            <a:pPr lvl="1"/>
            <a:r>
              <a:rPr lang="en-US" sz="1800" b="1" dirty="0" err="1"/>
              <a:t>minTime</a:t>
            </a:r>
            <a:r>
              <a:rPr lang="en-US" sz="1800" dirty="0"/>
              <a:t>: sets the allowed minimum gap time interval as a System.TimeSpan object.</a:t>
            </a:r>
          </a:p>
          <a:p>
            <a:pPr lvl="1"/>
            <a:r>
              <a:rPr lang="en-US" sz="1800" b="1" dirty="0" err="1"/>
              <a:t>maxTime</a:t>
            </a:r>
            <a:r>
              <a:rPr lang="en-US" sz="1800" dirty="0"/>
              <a:t>: sets the allowed maximum gap time interval as a System.TimeSpan object.</a:t>
            </a:r>
          </a:p>
          <a:p>
            <a:pPr lvl="1"/>
            <a:r>
              <a:rPr lang="en-US" sz="1800" b="1" dirty="0"/>
              <a:t>transientErrors</a:t>
            </a:r>
            <a:r>
              <a:rPr lang="en-US" sz="1800" dirty="0"/>
              <a:t>: sets the list of transient error numbers on which to retry.</a:t>
            </a:r>
          </a:p>
          <a:p>
            <a:pPr lvl="1"/>
            <a:r>
              <a:rPr lang="en-US" sz="1800" b="1" dirty="0"/>
              <a:t>retryMethod</a:t>
            </a:r>
            <a:r>
              <a:rPr lang="en-US" sz="1800" dirty="0"/>
              <a:t>: specifies a retry method creator that receives the retry configuration via a parameter and returns a provider object. In built-in retry provide available methods are</a:t>
            </a:r>
          </a:p>
          <a:p>
            <a:pPr lvl="2"/>
            <a:r>
              <a:rPr lang="en-US" sz="1600" dirty="0"/>
              <a:t>CreateFixedRetryProvider</a:t>
            </a:r>
          </a:p>
          <a:p>
            <a:pPr lvl="2"/>
            <a:r>
              <a:rPr lang="en-US" sz="1600" dirty="0"/>
              <a:t>CreateIncrementalRetryProvider</a:t>
            </a:r>
          </a:p>
          <a:p>
            <a:pPr lvl="2"/>
            <a:r>
              <a:rPr lang="en-US" sz="1600" dirty="0" err="1"/>
              <a:t>CreateExponentialRetryProvider</a:t>
            </a:r>
            <a:endParaRPr lang="en-US" sz="1600" dirty="0"/>
          </a:p>
          <a:p>
            <a:pPr lvl="2"/>
            <a:r>
              <a:rPr lang="en-US" sz="1600" dirty="0" err="1"/>
              <a:t>CreateNoneRetryProvider</a:t>
            </a:r>
            <a:endParaRPr lang="en-US" sz="1600" dirty="0"/>
          </a:p>
          <a:p>
            <a:pPr lvl="1"/>
            <a:r>
              <a:rPr lang="en-US" sz="1800" b="1" dirty="0" err="1"/>
              <a:t>retryLogicType</a:t>
            </a:r>
            <a:r>
              <a:rPr lang="en-US" sz="1800" dirty="0"/>
              <a:t>: sets a custom retry logic provider, which contains the retry method creators that provide the </a:t>
            </a:r>
            <a:r>
              <a:rPr lang="en-US" sz="1800" i="1" dirty="0"/>
              <a:t>retryMethod</a:t>
            </a:r>
            <a:r>
              <a:rPr lang="en-US" sz="1800" dirty="0"/>
              <a:t>. </a:t>
            </a:r>
          </a:p>
          <a:p>
            <a:r>
              <a:rPr lang="en-US" sz="2400" dirty="0"/>
              <a:t>In addition, for SqlCommand</a:t>
            </a:r>
          </a:p>
          <a:p>
            <a:pPr lvl="1"/>
            <a:r>
              <a:rPr lang="en-US" sz="1800" b="1" dirty="0" err="1"/>
              <a:t>authorizedSqlCondition</a:t>
            </a:r>
            <a:r>
              <a:rPr lang="en-US" sz="1800" dirty="0"/>
              <a:t>: Sets a pre-retry regular expression for </a:t>
            </a:r>
            <a:r>
              <a:rPr lang="en-US" sz="1800" dirty="0" err="1"/>
              <a:t>CommandText</a:t>
            </a:r>
            <a:r>
              <a:rPr lang="en-US" sz="1800" dirty="0"/>
              <a:t> to filter specific SQL statements.</a:t>
            </a:r>
          </a:p>
        </p:txBody>
      </p:sp>
      <p:sp>
        <p:nvSpPr>
          <p:cNvPr id="3" name="Title 2">
            <a:extLst>
              <a:ext uri="{FF2B5EF4-FFF2-40B4-BE49-F238E27FC236}">
                <a16:creationId xmlns:a16="http://schemas.microsoft.com/office/drawing/2014/main" id="{578981F8-484F-44B3-8221-F725E7931D78}"/>
              </a:ext>
            </a:extLst>
          </p:cNvPr>
          <p:cNvSpPr>
            <a:spLocks noGrp="1"/>
          </p:cNvSpPr>
          <p:nvPr>
            <p:ph type="title"/>
          </p:nvPr>
        </p:nvSpPr>
        <p:spPr/>
        <p:txBody>
          <a:bodyPr/>
          <a:lstStyle/>
          <a:p>
            <a:r>
              <a:rPr lang="en-US" dirty="0"/>
              <a:t>Retry logic attributes</a:t>
            </a:r>
          </a:p>
        </p:txBody>
      </p:sp>
    </p:spTree>
    <p:extLst>
      <p:ext uri="{BB962C8B-B14F-4D97-AF65-F5344CB8AC3E}">
        <p14:creationId xmlns:p14="http://schemas.microsoft.com/office/powerpoint/2010/main" val="23048688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96F3C-8093-4751-8C9C-E501F8BD5827}"/>
              </a:ext>
            </a:extLst>
          </p:cNvPr>
          <p:cNvSpPr>
            <a:spLocks noGrp="1"/>
          </p:cNvSpPr>
          <p:nvPr>
            <p:ph type="body" sz="quarter" idx="10"/>
          </p:nvPr>
        </p:nvSpPr>
        <p:spPr>
          <a:xfrm>
            <a:off x="588263" y="1377886"/>
            <a:ext cx="11250446" cy="5022914"/>
          </a:xfrm>
        </p:spPr>
        <p:txBody>
          <a:bodyPr/>
          <a:lstStyle/>
          <a:p>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If instead you’re developing a brand-new application and want to get the most of all the available retry logic behaviors and settings, you can </a:t>
            </a:r>
            <a:r>
              <a:rPr lang="en-US" sz="2400" b="1"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reuse the base classes now available and configure your own retry logic based on your requirements</a:t>
            </a:r>
            <a:r>
              <a:rPr lang="en-US" sz="240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333333"/>
                </a:solidFill>
                <a:latin typeface="Segoe UI" panose="020B0502040204020203" pitchFamily="34" charset="0"/>
                <a:cs typeface="Times New Roman" panose="02020603050405020304" pitchFamily="18" charset="0"/>
              </a:rPr>
              <a:t>Leverage the built-in retry logic provider to define different behaviors depending on your own application logic.</a:t>
            </a:r>
          </a:p>
          <a:p>
            <a:pPr lvl="1"/>
            <a:r>
              <a:rPr lang="en-US" sz="1600" dirty="0">
                <a:solidFill>
                  <a:srgbClr val="333333"/>
                </a:solidFill>
                <a:latin typeface="Segoe UI" panose="020B0502040204020203" pitchFamily="34" charset="0"/>
                <a:cs typeface="Times New Roman" panose="02020603050405020304" pitchFamily="18" charset="0"/>
              </a:rPr>
              <a:t>E.g. only retry on specific scenarios and application patterns</a:t>
            </a:r>
          </a:p>
          <a:p>
            <a:r>
              <a:rPr lang="en-US" sz="2400" dirty="0">
                <a:solidFill>
                  <a:srgbClr val="333333"/>
                </a:solidFill>
                <a:latin typeface="Segoe UI" panose="020B0502040204020203" pitchFamily="34" charset="0"/>
                <a:cs typeface="Times New Roman" panose="02020603050405020304" pitchFamily="18" charset="0"/>
              </a:rPr>
              <a:t>Define a </a:t>
            </a:r>
            <a:r>
              <a:rPr lang="en-US" sz="2400" i="1" dirty="0" err="1">
                <a:solidFill>
                  <a:srgbClr val="333333"/>
                </a:solidFill>
                <a:latin typeface="Segoe UI" panose="020B0502040204020203" pitchFamily="34" charset="0"/>
                <a:cs typeface="Times New Roman" panose="02020603050405020304" pitchFamily="18" charset="0"/>
              </a:rPr>
              <a:t>SqlRetryLogicOption</a:t>
            </a:r>
            <a:r>
              <a:rPr lang="en-US" sz="2400" dirty="0">
                <a:solidFill>
                  <a:srgbClr val="333333"/>
                </a:solidFill>
                <a:latin typeface="Segoe UI" panose="020B0502040204020203" pitchFamily="34" charset="0"/>
                <a:cs typeface="Times New Roman" panose="02020603050405020304" pitchFamily="18" charset="0"/>
              </a:rPr>
              <a:t> instance and set various retry attributes</a:t>
            </a:r>
          </a:p>
          <a:p>
            <a:r>
              <a:rPr lang="en-US" sz="2400" dirty="0">
                <a:solidFill>
                  <a:srgbClr val="333333"/>
                </a:solidFill>
                <a:latin typeface="Segoe UI" panose="020B0502040204020203" pitchFamily="34" charset="0"/>
                <a:cs typeface="Times New Roman" panose="02020603050405020304" pitchFamily="18" charset="0"/>
              </a:rPr>
              <a:t>Create a </a:t>
            </a:r>
            <a:r>
              <a:rPr lang="en-US" sz="2400" i="1" dirty="0" err="1">
                <a:solidFill>
                  <a:srgbClr val="333333"/>
                </a:solidFill>
                <a:latin typeface="Segoe UI" panose="020B0502040204020203" pitchFamily="34" charset="0"/>
                <a:cs typeface="Times New Roman" panose="02020603050405020304" pitchFamily="18" charset="0"/>
              </a:rPr>
              <a:t>SqlRetryLogicBaseProvider</a:t>
            </a:r>
            <a:r>
              <a:rPr lang="en-US" sz="2400" dirty="0">
                <a:solidFill>
                  <a:srgbClr val="333333"/>
                </a:solidFill>
                <a:latin typeface="Segoe UI" panose="020B0502040204020203" pitchFamily="34" charset="0"/>
                <a:cs typeface="Times New Roman" panose="02020603050405020304" pitchFamily="18" charset="0"/>
              </a:rPr>
              <a:t> instance (through </a:t>
            </a:r>
            <a:r>
              <a:rPr lang="en-US" sz="2400" i="1" dirty="0" err="1">
                <a:solidFill>
                  <a:srgbClr val="333333"/>
                </a:solidFill>
                <a:latin typeface="Segoe UI" panose="020B0502040204020203" pitchFamily="34" charset="0"/>
                <a:cs typeface="Times New Roman" panose="02020603050405020304" pitchFamily="18" charset="0"/>
              </a:rPr>
              <a:t>SqlConfigurableRetryFactory</a:t>
            </a:r>
            <a:r>
              <a:rPr lang="en-US" sz="2400" i="1" dirty="0">
                <a:solidFill>
                  <a:srgbClr val="333333"/>
                </a:solidFill>
                <a:latin typeface="Segoe UI" panose="020B0502040204020203" pitchFamily="34" charset="0"/>
                <a:cs typeface="Times New Roman" panose="02020603050405020304" pitchFamily="18" charset="0"/>
              </a:rPr>
              <a:t>) </a:t>
            </a:r>
            <a:r>
              <a:rPr lang="en-US" sz="2400" dirty="0">
                <a:solidFill>
                  <a:srgbClr val="333333"/>
                </a:solidFill>
                <a:latin typeface="Segoe UI" panose="020B0502040204020203" pitchFamily="34" charset="0"/>
                <a:cs typeface="Times New Roman" panose="02020603050405020304" pitchFamily="18" charset="0"/>
              </a:rPr>
              <a:t>of a specific type (e.g. fixed interval, exponential, etc.) and assign it to specific </a:t>
            </a:r>
            <a:r>
              <a:rPr lang="en-US" sz="2400" i="1" dirty="0">
                <a:solidFill>
                  <a:srgbClr val="333333"/>
                </a:solidFill>
                <a:latin typeface="Segoe UI" panose="020B0502040204020203" pitchFamily="34" charset="0"/>
                <a:cs typeface="Times New Roman" panose="02020603050405020304" pitchFamily="18" charset="0"/>
              </a:rPr>
              <a:t>SqlConnection </a:t>
            </a:r>
            <a:r>
              <a:rPr lang="en-US" sz="2400" dirty="0">
                <a:solidFill>
                  <a:srgbClr val="333333"/>
                </a:solidFill>
                <a:latin typeface="Segoe UI" panose="020B0502040204020203" pitchFamily="34" charset="0"/>
                <a:cs typeface="Times New Roman" panose="02020603050405020304" pitchFamily="18" charset="0"/>
              </a:rPr>
              <a:t>or</a:t>
            </a:r>
            <a:r>
              <a:rPr lang="en-US" sz="2400" i="1" dirty="0">
                <a:solidFill>
                  <a:srgbClr val="333333"/>
                </a:solidFill>
                <a:latin typeface="Segoe UI" panose="020B0502040204020203" pitchFamily="34" charset="0"/>
                <a:cs typeface="Times New Roman" panose="02020603050405020304" pitchFamily="18" charset="0"/>
              </a:rPr>
              <a:t> SqlCommand </a:t>
            </a:r>
            <a:r>
              <a:rPr lang="en-US" sz="2400" dirty="0">
                <a:solidFill>
                  <a:srgbClr val="333333"/>
                </a:solidFill>
                <a:latin typeface="Segoe UI" panose="020B0502040204020203" pitchFamily="34" charset="0"/>
                <a:cs typeface="Times New Roman" panose="02020603050405020304" pitchFamily="18" charset="0"/>
              </a:rPr>
              <a:t>instances.</a:t>
            </a:r>
          </a:p>
          <a:p>
            <a:r>
              <a:rPr lang="en-US" sz="2400" dirty="0">
                <a:solidFill>
                  <a:srgbClr val="333333"/>
                </a:solidFill>
                <a:latin typeface="Segoe UI" panose="020B0502040204020203" pitchFamily="34" charset="0"/>
                <a:cs typeface="Times New Roman" panose="02020603050405020304" pitchFamily="18" charset="0"/>
              </a:rPr>
              <a:t>For very special needs, you can create your own retry logic provider and assign it to SqlConnection and SqlCommand instances where needed.</a:t>
            </a:r>
          </a:p>
        </p:txBody>
      </p:sp>
      <p:sp>
        <p:nvSpPr>
          <p:cNvPr id="3" name="Title 2">
            <a:extLst>
              <a:ext uri="{FF2B5EF4-FFF2-40B4-BE49-F238E27FC236}">
                <a16:creationId xmlns:a16="http://schemas.microsoft.com/office/drawing/2014/main" id="{52FC4E45-8747-4238-99D3-D88B542679B7}"/>
              </a:ext>
            </a:extLst>
          </p:cNvPr>
          <p:cNvSpPr>
            <a:spLocks noGrp="1"/>
          </p:cNvSpPr>
          <p:nvPr>
            <p:ph type="title"/>
          </p:nvPr>
        </p:nvSpPr>
        <p:spPr>
          <a:xfrm>
            <a:off x="588263" y="457200"/>
            <a:ext cx="11018520" cy="553998"/>
          </a:xfrm>
        </p:spPr>
        <p:txBody>
          <a:bodyPr/>
          <a:lstStyle/>
          <a:p>
            <a:r>
              <a:rPr lang="en-US" dirty="0"/>
              <a:t>Leverage Configurable Retry Logic in new applications</a:t>
            </a:r>
          </a:p>
        </p:txBody>
      </p:sp>
    </p:spTree>
    <p:extLst>
      <p:ext uri="{BB962C8B-B14F-4D97-AF65-F5344CB8AC3E}">
        <p14:creationId xmlns:p14="http://schemas.microsoft.com/office/powerpoint/2010/main" val="12104049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7D9013-B1D9-4C65-93C9-F80C0E471C9F}"/>
              </a:ext>
            </a:extLst>
          </p:cNvPr>
          <p:cNvSpPr>
            <a:spLocks noGrp="1"/>
          </p:cNvSpPr>
          <p:nvPr>
            <p:ph type="title"/>
          </p:nvPr>
        </p:nvSpPr>
        <p:spPr>
          <a:xfrm>
            <a:off x="588263" y="457200"/>
            <a:ext cx="11018520" cy="553998"/>
          </a:xfrm>
        </p:spPr>
        <p:txBody>
          <a:bodyPr/>
          <a:lstStyle/>
          <a:p>
            <a:r>
              <a:rPr lang="en-US" dirty="0"/>
              <a:t>Feedback link</a:t>
            </a:r>
          </a:p>
        </p:txBody>
      </p:sp>
      <p:sp>
        <p:nvSpPr>
          <p:cNvPr id="11" name="Content Placeholder 2">
            <a:extLst>
              <a:ext uri="{FF2B5EF4-FFF2-40B4-BE49-F238E27FC236}">
                <a16:creationId xmlns:a16="http://schemas.microsoft.com/office/drawing/2014/main" id="{5DD61B31-F45E-44A9-BA93-14DB8FFA2E42}"/>
              </a:ext>
            </a:extLst>
          </p:cNvPr>
          <p:cNvSpPr>
            <a:spLocks noGrp="1"/>
          </p:cNvSpPr>
          <p:nvPr>
            <p:ph sz="quarter" idx="12"/>
          </p:nvPr>
        </p:nvSpPr>
        <p:spPr>
          <a:xfrm>
            <a:off x="588263" y="1920130"/>
            <a:ext cx="5665525" cy="4833938"/>
          </a:xfrm>
        </p:spPr>
        <p:txBody>
          <a:bodyPr/>
          <a:lstStyle/>
          <a:p>
            <a:pPr marL="0" indent="0">
              <a:buNone/>
            </a:pPr>
            <a:r>
              <a:rPr lang="en-US" dirty="0"/>
              <a:t>Please submit your feedback here:</a:t>
            </a:r>
            <a:endParaRPr lang="en-US" dirty="0">
              <a:hlinkClick r:id="rId2"/>
            </a:endParaRPr>
          </a:p>
          <a:p>
            <a:pPr marL="0" indent="0">
              <a:buNone/>
            </a:pPr>
            <a:endParaRPr lang="en-US" dirty="0">
              <a:hlinkClick r:id="rId2"/>
            </a:endParaRPr>
          </a:p>
          <a:p>
            <a:pPr marL="0" indent="0">
              <a:buNone/>
            </a:pPr>
            <a:r>
              <a:rPr lang="en-US" dirty="0">
                <a:hlinkClick r:id="rId2"/>
              </a:rPr>
              <a:t>https://sqlb.it/?7220</a:t>
            </a:r>
            <a:r>
              <a:rPr lang="en-US" dirty="0"/>
              <a:t> </a:t>
            </a:r>
          </a:p>
        </p:txBody>
      </p:sp>
      <p:pic>
        <p:nvPicPr>
          <p:cNvPr id="4" name="Content Placeholder 3">
            <a:extLst>
              <a:ext uri="{FF2B5EF4-FFF2-40B4-BE49-F238E27FC236}">
                <a16:creationId xmlns:a16="http://schemas.microsoft.com/office/drawing/2014/main" id="{9ADE17A9-3F5A-4444-B287-FAA0A637F29E}"/>
              </a:ext>
            </a:extLst>
          </p:cNvPr>
          <p:cNvPicPr>
            <a:picLocks noGrp="1" noChangeAspect="1"/>
          </p:cNvPicPr>
          <p:nvPr>
            <p:ph sz="quarter" idx="13"/>
          </p:nvPr>
        </p:nvPicPr>
        <p:blipFill>
          <a:blip r:embed="rId3"/>
          <a:stretch>
            <a:fillRect/>
          </a:stretch>
        </p:blipFill>
        <p:spPr>
          <a:xfrm>
            <a:off x="6582569" y="1435100"/>
            <a:ext cx="4833938" cy="4833938"/>
          </a:xfrm>
          <a:prstGeom prst="rect">
            <a:avLst/>
          </a:prstGeom>
          <a:noFill/>
        </p:spPr>
      </p:pic>
    </p:spTree>
    <p:extLst>
      <p:ext uri="{BB962C8B-B14F-4D97-AF65-F5344CB8AC3E}">
        <p14:creationId xmlns:p14="http://schemas.microsoft.com/office/powerpoint/2010/main" val="23044539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23F11-26D6-44FA-A263-7A6AD5451D5B}"/>
              </a:ext>
            </a:extLst>
          </p:cNvPr>
          <p:cNvSpPr>
            <a:spLocks noGrp="1"/>
          </p:cNvSpPr>
          <p:nvPr>
            <p:ph type="body" sz="quarter" idx="10"/>
          </p:nvPr>
        </p:nvSpPr>
        <p:spPr>
          <a:xfrm>
            <a:off x="588263" y="1348504"/>
            <a:ext cx="11091119" cy="5306068"/>
          </a:xfrm>
        </p:spPr>
        <p:txBody>
          <a:bodyPr/>
          <a:lstStyle/>
          <a:p>
            <a:r>
              <a:rPr lang="en-US" dirty="0"/>
              <a:t>Start from </a:t>
            </a:r>
            <a:r>
              <a:rPr lang="en-US" dirty="0">
                <a:hlinkClick r:id="rId2"/>
              </a:rPr>
              <a:t>this</a:t>
            </a:r>
            <a:r>
              <a:rPr lang="en-US" dirty="0"/>
              <a:t> example in our docs</a:t>
            </a:r>
          </a:p>
          <a:p>
            <a:r>
              <a:rPr lang="en-US" dirty="0"/>
              <a:t>Caution: by implementing a custom retry logic provider, you're in charge of all aspects, including concurrency, performance, and exception management.</a:t>
            </a:r>
          </a:p>
          <a:p>
            <a:r>
              <a:rPr lang="en-US" dirty="0"/>
              <a:t>Extend these 3 interfaces in your own code:</a:t>
            </a:r>
          </a:p>
          <a:p>
            <a:pPr lvl="1"/>
            <a:r>
              <a:rPr lang="en-US" b="1" dirty="0" err="1"/>
              <a:t>Microsoft.Data.SqlClient.SqlRetryIntervalBaseEnumerator</a:t>
            </a:r>
            <a:r>
              <a:rPr lang="en-US" dirty="0"/>
              <a:t>: Generates a sequence of time intervals.</a:t>
            </a:r>
          </a:p>
          <a:p>
            <a:pPr lvl="1"/>
            <a:r>
              <a:rPr lang="en-US" b="1" dirty="0" err="1"/>
              <a:t>Microsoft.Data.SqlClient.SqlRetryLogicBase</a:t>
            </a:r>
            <a:r>
              <a:rPr lang="en-US" dirty="0"/>
              <a:t>: Retrieves the next time interval for a given enumerator, if the number of retries has not been exceeded and a transient condition is met.</a:t>
            </a:r>
          </a:p>
          <a:p>
            <a:pPr lvl="1"/>
            <a:r>
              <a:rPr lang="en-US" b="1" dirty="0" err="1"/>
              <a:t>Microsoft.Data.SqlClient.SqlRetryLogicBaseProvider</a:t>
            </a:r>
            <a:r>
              <a:rPr lang="en-US" dirty="0"/>
              <a:t>: Applies retry logic to connection and command operations.</a:t>
            </a:r>
          </a:p>
          <a:p>
            <a:r>
              <a:rPr lang="en-US" dirty="0"/>
              <a:t>Assign an instance of your custom provider to SqlConnection and SqlCommand instances in your app.</a:t>
            </a:r>
          </a:p>
        </p:txBody>
      </p:sp>
      <p:sp>
        <p:nvSpPr>
          <p:cNvPr id="3" name="Title 2">
            <a:extLst>
              <a:ext uri="{FF2B5EF4-FFF2-40B4-BE49-F238E27FC236}">
                <a16:creationId xmlns:a16="http://schemas.microsoft.com/office/drawing/2014/main" id="{D41F2BC4-A5FD-44B4-93B6-DF253FDB725C}"/>
              </a:ext>
            </a:extLst>
          </p:cNvPr>
          <p:cNvSpPr>
            <a:spLocks noGrp="1"/>
          </p:cNvSpPr>
          <p:nvPr>
            <p:ph type="title"/>
          </p:nvPr>
        </p:nvSpPr>
        <p:spPr/>
        <p:txBody>
          <a:bodyPr/>
          <a:lstStyle/>
          <a:p>
            <a:r>
              <a:rPr lang="en-US" dirty="0"/>
              <a:t>Create a custom retry logic provider</a:t>
            </a:r>
          </a:p>
        </p:txBody>
      </p:sp>
    </p:spTree>
    <p:extLst>
      <p:ext uri="{BB962C8B-B14F-4D97-AF65-F5344CB8AC3E}">
        <p14:creationId xmlns:p14="http://schemas.microsoft.com/office/powerpoint/2010/main" val="1424750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endParaRPr lang="en-US" dirty="0"/>
          </a:p>
        </p:txBody>
      </p:sp>
      <p:sp>
        <p:nvSpPr>
          <p:cNvPr id="5" name="TextBox 4">
            <a:extLst>
              <a:ext uri="{FF2B5EF4-FFF2-40B4-BE49-F238E27FC236}">
                <a16:creationId xmlns:a16="http://schemas.microsoft.com/office/drawing/2014/main" id="{FAEE5754-600E-46D4-884E-CC88147F01C5}"/>
              </a:ext>
            </a:extLst>
          </p:cNvPr>
          <p:cNvSpPr txBox="1"/>
          <p:nvPr/>
        </p:nvSpPr>
        <p:spPr>
          <a:xfrm>
            <a:off x="585216" y="5019201"/>
            <a:ext cx="6740554" cy="363946"/>
          </a:xfrm>
          <a:prstGeom prst="rect">
            <a:avLst/>
          </a:prstGeom>
          <a:noFill/>
        </p:spPr>
        <p:txBody>
          <a:bodyPr wrap="square">
            <a:spAutoFit/>
          </a:bodyPr>
          <a:lstStyle/>
          <a:p>
            <a:r>
              <a:rPr lang="en-US" dirty="0"/>
              <a:t>https://github.com/scoriani/azure-sql-db-client-stack</a:t>
            </a:r>
          </a:p>
        </p:txBody>
      </p:sp>
    </p:spTree>
    <p:extLst>
      <p:ext uri="{BB962C8B-B14F-4D97-AF65-F5344CB8AC3E}">
        <p14:creationId xmlns:p14="http://schemas.microsoft.com/office/powerpoint/2010/main" val="186464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652BF-DADE-42E1-905A-2DD6E42C84B1}"/>
              </a:ext>
            </a:extLst>
          </p:cNvPr>
          <p:cNvSpPr>
            <a:spLocks noGrp="1"/>
          </p:cNvSpPr>
          <p:nvPr>
            <p:ph type="body" sz="quarter" idx="10"/>
          </p:nvPr>
        </p:nvSpPr>
        <p:spPr>
          <a:xfrm>
            <a:off x="588263" y="1596037"/>
            <a:ext cx="11167319" cy="4530471"/>
          </a:xfrm>
        </p:spPr>
        <p:txBody>
          <a:bodyPr/>
          <a:lstStyle/>
          <a:p>
            <a:r>
              <a:rPr lang="en-US" dirty="0"/>
              <a:t>Cloud-native data applications using Azure SQL as backend database</a:t>
            </a:r>
          </a:p>
          <a:p>
            <a:pPr lvl="1"/>
            <a:r>
              <a:rPr lang="en-US" dirty="0"/>
              <a:t>Configurable (and extensible) retry logic framework baked into client drivers to create a more reliable user experience and respond to unexpected connectivity issues</a:t>
            </a:r>
          </a:p>
          <a:p>
            <a:pPr marL="0" indent="0">
              <a:buNone/>
            </a:pPr>
            <a:endParaRPr lang="en-US" dirty="0"/>
          </a:p>
          <a:p>
            <a:r>
              <a:rPr lang="en-US" dirty="0"/>
              <a:t>Existing applications moving to the cloud</a:t>
            </a:r>
          </a:p>
          <a:p>
            <a:pPr lvl="1"/>
            <a:r>
              <a:rPr lang="en-US" dirty="0"/>
              <a:t>Add automatic retry logic by just configuring few sections in the app config file will remove many barriers and simplify migration projects of all sizes</a:t>
            </a:r>
          </a:p>
          <a:p>
            <a:endParaRPr lang="en-US" dirty="0"/>
          </a:p>
          <a:p>
            <a:r>
              <a:rPr lang="en-US" dirty="0"/>
              <a:t>SQL Database Serverless auto-pause warm up</a:t>
            </a:r>
          </a:p>
          <a:p>
            <a:pPr lvl="1"/>
            <a:r>
              <a:rPr lang="en-US" dirty="0"/>
              <a:t>Eliminate application exceptions during warm up time that a Serverless instance will need to resume from a previous auto-pause state.</a:t>
            </a:r>
          </a:p>
        </p:txBody>
      </p:sp>
      <p:sp>
        <p:nvSpPr>
          <p:cNvPr id="3" name="Title 2">
            <a:extLst>
              <a:ext uri="{FF2B5EF4-FFF2-40B4-BE49-F238E27FC236}">
                <a16:creationId xmlns:a16="http://schemas.microsoft.com/office/drawing/2014/main" id="{BECA13C8-BD49-40BE-8EFD-E0F05A92DA71}"/>
              </a:ext>
            </a:extLst>
          </p:cNvPr>
          <p:cNvSpPr>
            <a:spLocks noGrp="1"/>
          </p:cNvSpPr>
          <p:nvPr>
            <p:ph type="title"/>
          </p:nvPr>
        </p:nvSpPr>
        <p:spPr>
          <a:xfrm>
            <a:off x="588263" y="457200"/>
            <a:ext cx="11018520" cy="553998"/>
          </a:xfrm>
        </p:spPr>
        <p:txBody>
          <a:bodyPr/>
          <a:lstStyle/>
          <a:p>
            <a:r>
              <a:rPr lang="en-US" dirty="0"/>
              <a:t>Key scenarios and use cases for retry logic</a:t>
            </a:r>
          </a:p>
        </p:txBody>
      </p:sp>
    </p:spTree>
    <p:extLst>
      <p:ext uri="{BB962C8B-B14F-4D97-AF65-F5344CB8AC3E}">
        <p14:creationId xmlns:p14="http://schemas.microsoft.com/office/powerpoint/2010/main" val="9374076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5" name="Text Placeholder 4"/>
          <p:cNvSpPr>
            <a:spLocks noGrp="1"/>
          </p:cNvSpPr>
          <p:nvPr>
            <p:ph type="body" sz="quarter" idx="10"/>
          </p:nvPr>
        </p:nvSpPr>
        <p:spPr>
          <a:xfrm>
            <a:off x="584200" y="1435100"/>
            <a:ext cx="11018838" cy="1698927"/>
          </a:xfrm>
        </p:spPr>
        <p:txBody>
          <a:bodyPr vert="horz" wrap="square" lIns="0" tIns="0" rIns="0" bIns="0" rtlCol="0" anchor="t">
            <a:spAutoFit/>
          </a:bodyPr>
          <a:lstStyle/>
          <a:p>
            <a:pPr marL="457200" indent="-457200">
              <a:buAutoNum type="arabicPeriod"/>
            </a:pPr>
            <a:r>
              <a:rPr lang="en-US" sz="2400" dirty="0">
                <a:hlinkClick r:id="rId3"/>
              </a:rPr>
              <a:t>Configurable Retry Logic</a:t>
            </a:r>
            <a:endParaRPr lang="en-US" sz="2400" dirty="0"/>
          </a:p>
          <a:p>
            <a:pPr marL="457200" indent="-457200">
              <a:buAutoNum type="arabicPeriod"/>
            </a:pPr>
            <a:r>
              <a:rPr lang="en-US" sz="2400" dirty="0"/>
              <a:t>MS Learn: </a:t>
            </a:r>
            <a:r>
              <a:rPr lang="en-US" sz="2400" dirty="0">
                <a:hlinkClick r:id="rId4"/>
              </a:rPr>
              <a:t>Azure SQL Fundamentals</a:t>
            </a:r>
            <a:endParaRPr lang="en-US" sz="2400" dirty="0"/>
          </a:p>
          <a:p>
            <a:pPr marL="457200" indent="-457200">
              <a:buAutoNum type="arabicPeriod"/>
            </a:pPr>
            <a:r>
              <a:rPr lang="en-US" sz="2400" dirty="0"/>
              <a:t>Well Architected Framework: </a:t>
            </a:r>
            <a:r>
              <a:rPr lang="en-US" sz="2400" dirty="0">
                <a:hlinkClick r:id="rId5"/>
              </a:rPr>
              <a:t>Optimize for scalability and reliability </a:t>
            </a:r>
            <a:endParaRPr lang="en-US" sz="2400" dirty="0"/>
          </a:p>
          <a:p>
            <a:pPr marL="0" indent="0">
              <a:buNone/>
            </a:pPr>
            <a:endParaRPr lang="en-US" sz="2400" dirty="0"/>
          </a:p>
        </p:txBody>
      </p:sp>
    </p:spTree>
    <p:extLst>
      <p:ext uri="{BB962C8B-B14F-4D97-AF65-F5344CB8AC3E}">
        <p14:creationId xmlns:p14="http://schemas.microsoft.com/office/powerpoint/2010/main" val="3871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p:txBody>
          <a:bodyPr/>
          <a:lstStyle/>
          <a:p>
            <a:r>
              <a:rPr lang="en-US" dirty="0" err="1"/>
              <a:t>EntityFramework</a:t>
            </a:r>
            <a:r>
              <a:rPr lang="en-US" dirty="0"/>
              <a:t> Core 6</a:t>
            </a:r>
          </a:p>
        </p:txBody>
      </p:sp>
    </p:spTree>
    <p:extLst>
      <p:ext uri="{BB962C8B-B14F-4D97-AF65-F5344CB8AC3E}">
        <p14:creationId xmlns:p14="http://schemas.microsoft.com/office/powerpoint/2010/main" val="38860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35DF8D-E7CF-496C-B65A-EF05923760DE}"/>
              </a:ext>
            </a:extLst>
          </p:cNvPr>
          <p:cNvSpPr>
            <a:spLocks noGrp="1"/>
          </p:cNvSpPr>
          <p:nvPr>
            <p:ph type="title"/>
          </p:nvPr>
        </p:nvSpPr>
        <p:spPr>
          <a:xfrm>
            <a:off x="588263" y="372533"/>
            <a:ext cx="11021125" cy="553998"/>
          </a:xfrm>
        </p:spPr>
        <p:txBody>
          <a:bodyPr/>
          <a:lstStyle/>
          <a:p>
            <a:r>
              <a:rPr lang="en-US" dirty="0"/>
              <a:t>Data access frameworks</a:t>
            </a:r>
          </a:p>
        </p:txBody>
      </p:sp>
      <p:sp>
        <p:nvSpPr>
          <p:cNvPr id="5" name="Content Placeholder 4">
            <a:extLst>
              <a:ext uri="{FF2B5EF4-FFF2-40B4-BE49-F238E27FC236}">
                <a16:creationId xmlns:a16="http://schemas.microsoft.com/office/drawing/2014/main" id="{5DCE570D-3227-4957-9AAF-30E75087CFD8}"/>
              </a:ext>
            </a:extLst>
          </p:cNvPr>
          <p:cNvSpPr>
            <a:spLocks noGrp="1"/>
          </p:cNvSpPr>
          <p:nvPr>
            <p:ph sz="quarter" idx="10"/>
          </p:nvPr>
        </p:nvSpPr>
        <p:spPr>
          <a:xfrm>
            <a:off x="584200" y="1350434"/>
            <a:ext cx="11018838" cy="5617103"/>
          </a:xfrm>
        </p:spPr>
        <p:txBody>
          <a:bodyPr vert="horz" wrap="square" lIns="0" tIns="0" rIns="0" bIns="0" numCol="2" rtlCol="0" anchor="t">
            <a:normAutofit/>
          </a:bodyPr>
          <a:lstStyle/>
          <a:p>
            <a:r>
              <a:rPr lang="en-US" sz="2400" dirty="0">
                <a:cs typeface="Segoe UI"/>
              </a:rPr>
              <a:t>Boost developers' productivity by reduce repetitive code (plumbing)</a:t>
            </a:r>
          </a:p>
          <a:p>
            <a:pPr lvl="1"/>
            <a:r>
              <a:rPr lang="en-US" sz="1800" dirty="0"/>
              <a:t>E.g. Parameters and result-sets management</a:t>
            </a:r>
            <a:endParaRPr lang="en-US" sz="1800" dirty="0">
              <a:cs typeface="Segoe UI"/>
            </a:endParaRPr>
          </a:p>
          <a:p>
            <a:endParaRPr lang="en-US" sz="2400" dirty="0">
              <a:cs typeface="Segoe UI"/>
            </a:endParaRPr>
          </a:p>
          <a:p>
            <a:r>
              <a:rPr lang="en-US" sz="2400" dirty="0">
                <a:cs typeface="Segoe UI"/>
              </a:rPr>
              <a:t>Object Relational Mappers (ORM) aim to go one step further and map domain objects to database objects, automatically generating SQL code for database interactions and schema management (migrations).</a:t>
            </a:r>
          </a:p>
          <a:p>
            <a:pPr marL="0" indent="0">
              <a:buNone/>
            </a:pPr>
            <a:endParaRPr lang="en-US" sz="2400" dirty="0">
              <a:cs typeface="Segoe UI"/>
            </a:endParaRPr>
          </a:p>
          <a:p>
            <a:endParaRPr lang="en-US" sz="2400" dirty="0">
              <a:cs typeface="Segoe UI"/>
            </a:endParaRPr>
          </a:p>
          <a:p>
            <a:endParaRPr lang="en-US" sz="2400" dirty="0">
              <a:cs typeface="Segoe UI"/>
            </a:endParaRPr>
          </a:p>
          <a:p>
            <a:endParaRPr lang="en-US" sz="2400" dirty="0">
              <a:cs typeface="Segoe UI"/>
            </a:endParaRPr>
          </a:p>
          <a:p>
            <a:r>
              <a:rPr lang="en-US" sz="2400" dirty="0">
                <a:solidFill>
                  <a:srgbClr val="FF0000"/>
                </a:solidFill>
                <a:cs typeface="Segoe UI"/>
              </a:rPr>
              <a:t>ORMs are often a controversial topic between database and developer communities but they shouldn’t!</a:t>
            </a:r>
          </a:p>
          <a:p>
            <a:endParaRPr lang="en-US" dirty="0">
              <a:solidFill>
                <a:srgbClr val="FF0000"/>
              </a:solidFill>
            </a:endParaRPr>
          </a:p>
          <a:p>
            <a:pPr marL="571500" lvl="1" indent="-342900">
              <a:buFont typeface="+mj-lt"/>
              <a:buAutoNum type="arabicPeriod"/>
            </a:pPr>
            <a:r>
              <a:rPr lang="en-US" sz="1600" dirty="0">
                <a:solidFill>
                  <a:srgbClr val="FF0000"/>
                </a:solidFill>
                <a:cs typeface="Segoe UI"/>
              </a:rPr>
              <a:t>Application developers can't ignore database fundamentals like query processing and best practices (e.g. SQL language, indexing, etc.)</a:t>
            </a:r>
          </a:p>
          <a:p>
            <a:pPr marL="571500" lvl="1" indent="-342900">
              <a:buFont typeface="+mj-lt"/>
              <a:buAutoNum type="arabicPeriod"/>
            </a:pPr>
            <a:endParaRPr lang="en-US" sz="1600" dirty="0">
              <a:solidFill>
                <a:srgbClr val="FF0000"/>
              </a:solidFill>
              <a:cs typeface="Segoe UI"/>
            </a:endParaRPr>
          </a:p>
          <a:p>
            <a:pPr marL="571500" lvl="1" indent="-342900">
              <a:buFont typeface="+mj-lt"/>
              <a:buAutoNum type="arabicPeriod"/>
            </a:pPr>
            <a:r>
              <a:rPr lang="en-US" sz="1600" dirty="0">
                <a:solidFill>
                  <a:srgbClr val="FF0000"/>
                </a:solidFill>
              </a:rPr>
              <a:t>Database professionals can't ignore the productivity boost that ORM tools are providing to app development</a:t>
            </a:r>
            <a:endParaRPr lang="en-US" sz="1600" dirty="0">
              <a:solidFill>
                <a:srgbClr val="FF0000"/>
              </a:solidFill>
              <a:cs typeface="Segoe UI"/>
            </a:endParaRPr>
          </a:p>
          <a:p>
            <a:endParaRPr lang="en-US" sz="2400" dirty="0"/>
          </a:p>
          <a:p>
            <a:endParaRPr lang="en-US" sz="2400" dirty="0"/>
          </a:p>
          <a:p>
            <a:endParaRPr lang="en-US" sz="2400" dirty="0"/>
          </a:p>
        </p:txBody>
      </p:sp>
      <p:sp>
        <p:nvSpPr>
          <p:cNvPr id="6" name="TextBox 5">
            <a:extLst>
              <a:ext uri="{FF2B5EF4-FFF2-40B4-BE49-F238E27FC236}">
                <a16:creationId xmlns:a16="http://schemas.microsoft.com/office/drawing/2014/main" id="{55BF8DAF-DE74-4B6F-8045-744F92C91512}"/>
              </a:ext>
            </a:extLst>
          </p:cNvPr>
          <p:cNvSpPr txBox="1"/>
          <p:nvPr/>
        </p:nvSpPr>
        <p:spPr>
          <a:xfrm>
            <a:off x="688018" y="5643886"/>
            <a:ext cx="11270203" cy="830997"/>
          </a:xfrm>
          <a:prstGeom prst="rect">
            <a:avLst/>
          </a:prstGeom>
          <a:noFill/>
        </p:spPr>
        <p:txBody>
          <a:bodyPr wrap="square" lIns="91440" tIns="45720" rIns="91440" bIns="45720" anchor="t">
            <a:spAutoFit/>
          </a:bodyPr>
          <a:lstStyle/>
          <a:p>
            <a:r>
              <a:rPr lang="en-US" sz="2400" dirty="0">
                <a:solidFill>
                  <a:srgbClr val="00B050"/>
                </a:solidFill>
                <a:cs typeface="Segoe UI"/>
              </a:rPr>
              <a:t>ORMs aren't good or bad, they are a tool: like any other tool, they're as good as we can master them!</a:t>
            </a:r>
            <a:endParaRPr lang="en-US" sz="2400" dirty="0">
              <a:solidFill>
                <a:srgbClr val="00B050"/>
              </a:solidFill>
            </a:endParaRPr>
          </a:p>
        </p:txBody>
      </p:sp>
    </p:spTree>
    <p:extLst>
      <p:ext uri="{BB962C8B-B14F-4D97-AF65-F5344CB8AC3E}">
        <p14:creationId xmlns:p14="http://schemas.microsoft.com/office/powerpoint/2010/main" val="6854767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46461-67CE-417B-B783-484910503A59}"/>
              </a:ext>
            </a:extLst>
          </p:cNvPr>
          <p:cNvSpPr>
            <a:spLocks noGrp="1"/>
          </p:cNvSpPr>
          <p:nvPr>
            <p:ph type="title"/>
          </p:nvPr>
        </p:nvSpPr>
        <p:spPr>
          <a:xfrm>
            <a:off x="588263" y="457200"/>
            <a:ext cx="11021125" cy="553998"/>
          </a:xfrm>
        </p:spPr>
        <p:txBody>
          <a:bodyPr/>
          <a:lstStyle/>
          <a:p>
            <a:r>
              <a:rPr lang="en-US">
                <a:cs typeface="Segoe UI"/>
              </a:rPr>
              <a:t>So, what is EF Core?</a:t>
            </a:r>
          </a:p>
        </p:txBody>
      </p:sp>
      <p:sp>
        <p:nvSpPr>
          <p:cNvPr id="5" name="Content Placeholder 4">
            <a:extLst>
              <a:ext uri="{FF2B5EF4-FFF2-40B4-BE49-F238E27FC236}">
                <a16:creationId xmlns:a16="http://schemas.microsoft.com/office/drawing/2014/main" id="{BAC408C2-8556-4BCB-BCCD-A8B05F2DEEFD}"/>
              </a:ext>
            </a:extLst>
          </p:cNvPr>
          <p:cNvSpPr>
            <a:spLocks noGrp="1"/>
          </p:cNvSpPr>
          <p:nvPr>
            <p:ph sz="quarter" idx="10"/>
          </p:nvPr>
        </p:nvSpPr>
        <p:spPr>
          <a:xfrm>
            <a:off x="584200" y="1435100"/>
            <a:ext cx="11018838" cy="4833938"/>
          </a:xfrm>
        </p:spPr>
        <p:txBody>
          <a:bodyPr>
            <a:normAutofit/>
          </a:bodyPr>
          <a:lstStyle/>
          <a:p>
            <a:r>
              <a:rPr lang="en-US" sz="2400" dirty="0"/>
              <a:t>Entity Framework Core is a modern object-database mapper for .NET. </a:t>
            </a:r>
          </a:p>
          <a:p>
            <a:r>
              <a:rPr lang="en-US" sz="2400" dirty="0"/>
              <a:t>It supports LINQ queries, change tracking, updates, and schema migrations. </a:t>
            </a:r>
          </a:p>
          <a:p>
            <a:r>
              <a:rPr lang="en-US" sz="2400" dirty="0"/>
              <a:t>EF Core works with many databases, including Azure SQL Database, SQLite, MySQL, PostgreSQL, and Azure Cosmos DB.</a:t>
            </a:r>
          </a:p>
        </p:txBody>
      </p:sp>
      <p:pic>
        <p:nvPicPr>
          <p:cNvPr id="6" name="Picture 5" descr="Text&#10;&#10;Description automatically generated">
            <a:extLst>
              <a:ext uri="{FF2B5EF4-FFF2-40B4-BE49-F238E27FC236}">
                <a16:creationId xmlns:a16="http://schemas.microsoft.com/office/drawing/2014/main" id="{8CB523DD-052D-40DB-A1B7-98F26BE00951}"/>
              </a:ext>
            </a:extLst>
          </p:cNvPr>
          <p:cNvPicPr>
            <a:picLocks noChangeAspect="1"/>
          </p:cNvPicPr>
          <p:nvPr/>
        </p:nvPicPr>
        <p:blipFill>
          <a:blip r:embed="rId2"/>
          <a:stretch>
            <a:fillRect/>
          </a:stretch>
        </p:blipFill>
        <p:spPr>
          <a:xfrm>
            <a:off x="193709" y="3581471"/>
            <a:ext cx="3123729" cy="2881641"/>
          </a:xfrm>
          <a:prstGeom prst="rect">
            <a:avLst/>
          </a:prstGeom>
        </p:spPr>
      </p:pic>
      <p:pic>
        <p:nvPicPr>
          <p:cNvPr id="7" name="Picture 6" descr="Text&#10;&#10;Description automatically generated">
            <a:extLst>
              <a:ext uri="{FF2B5EF4-FFF2-40B4-BE49-F238E27FC236}">
                <a16:creationId xmlns:a16="http://schemas.microsoft.com/office/drawing/2014/main" id="{ADC76279-4FB3-4A06-A794-6D6DE7638694}"/>
              </a:ext>
            </a:extLst>
          </p:cNvPr>
          <p:cNvPicPr>
            <a:picLocks noChangeAspect="1"/>
          </p:cNvPicPr>
          <p:nvPr/>
        </p:nvPicPr>
        <p:blipFill>
          <a:blip r:embed="rId3"/>
          <a:stretch>
            <a:fillRect/>
          </a:stretch>
        </p:blipFill>
        <p:spPr>
          <a:xfrm>
            <a:off x="9328011" y="3581471"/>
            <a:ext cx="2665518" cy="2881641"/>
          </a:xfrm>
          <a:prstGeom prst="rect">
            <a:avLst/>
          </a:prstGeom>
        </p:spPr>
      </p:pic>
      <p:pic>
        <p:nvPicPr>
          <p:cNvPr id="8" name="Picture 2" descr="Text&#10;&#10;Description automatically generated">
            <a:extLst>
              <a:ext uri="{FF2B5EF4-FFF2-40B4-BE49-F238E27FC236}">
                <a16:creationId xmlns:a16="http://schemas.microsoft.com/office/drawing/2014/main" id="{A9A35D5B-C3E8-4958-B993-299D7BC4C11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08346" y="3935896"/>
            <a:ext cx="4228756" cy="2346959"/>
          </a:xfrm>
          <a:prstGeom prst="rect">
            <a:avLst/>
          </a:prstGeom>
          <a:noFill/>
        </p:spPr>
      </p:pic>
      <p:sp>
        <p:nvSpPr>
          <p:cNvPr id="9" name="Arrow: Left-Right 8">
            <a:extLst>
              <a:ext uri="{FF2B5EF4-FFF2-40B4-BE49-F238E27FC236}">
                <a16:creationId xmlns:a16="http://schemas.microsoft.com/office/drawing/2014/main" id="{1A8AB3E5-03A9-43F9-88DE-9670D072E56E}"/>
              </a:ext>
            </a:extLst>
          </p:cNvPr>
          <p:cNvSpPr/>
          <p:nvPr/>
        </p:nvSpPr>
        <p:spPr bwMode="auto">
          <a:xfrm>
            <a:off x="3458092" y="4988157"/>
            <a:ext cx="609600" cy="337457"/>
          </a:xfrm>
          <a:prstGeom prst="lef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11" name="Arrow: Left-Right 10">
            <a:extLst>
              <a:ext uri="{FF2B5EF4-FFF2-40B4-BE49-F238E27FC236}">
                <a16:creationId xmlns:a16="http://schemas.microsoft.com/office/drawing/2014/main" id="{A9E14E28-BEE9-4988-BE8F-70573F15AA1B}"/>
              </a:ext>
            </a:extLst>
          </p:cNvPr>
          <p:cNvSpPr/>
          <p:nvPr/>
        </p:nvSpPr>
        <p:spPr bwMode="auto">
          <a:xfrm>
            <a:off x="8577756" y="5022291"/>
            <a:ext cx="609600" cy="337457"/>
          </a:xfrm>
          <a:prstGeom prst="lef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57C6E18-2494-4A93-9650-2D0232679096}"/>
              </a:ext>
            </a:extLst>
          </p:cNvPr>
          <p:cNvSpPr txBox="1"/>
          <p:nvPr/>
        </p:nvSpPr>
        <p:spPr>
          <a:xfrm>
            <a:off x="193709" y="3281901"/>
            <a:ext cx="58189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Model</a:t>
            </a:r>
          </a:p>
        </p:txBody>
      </p:sp>
      <p:sp>
        <p:nvSpPr>
          <p:cNvPr id="16" name="TextBox 15">
            <a:extLst>
              <a:ext uri="{FF2B5EF4-FFF2-40B4-BE49-F238E27FC236}">
                <a16:creationId xmlns:a16="http://schemas.microsoft.com/office/drawing/2014/main" id="{B47887AB-6CC7-456D-BFA5-0715373CA27D}"/>
              </a:ext>
            </a:extLst>
          </p:cNvPr>
          <p:cNvSpPr txBox="1"/>
          <p:nvPr/>
        </p:nvSpPr>
        <p:spPr>
          <a:xfrm>
            <a:off x="4208346" y="3618711"/>
            <a:ext cx="700513"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Context</a:t>
            </a:r>
          </a:p>
        </p:txBody>
      </p:sp>
      <p:sp>
        <p:nvSpPr>
          <p:cNvPr id="18" name="TextBox 17">
            <a:extLst>
              <a:ext uri="{FF2B5EF4-FFF2-40B4-BE49-F238E27FC236}">
                <a16:creationId xmlns:a16="http://schemas.microsoft.com/office/drawing/2014/main" id="{9F1BDD15-E5E3-4E2C-9CBC-69FD3EA50768}"/>
              </a:ext>
            </a:extLst>
          </p:cNvPr>
          <p:cNvSpPr txBox="1"/>
          <p:nvPr/>
        </p:nvSpPr>
        <p:spPr>
          <a:xfrm>
            <a:off x="9346411" y="3281901"/>
            <a:ext cx="83728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Database</a:t>
            </a:r>
          </a:p>
        </p:txBody>
      </p:sp>
    </p:spTree>
    <p:extLst>
      <p:ext uri="{BB962C8B-B14F-4D97-AF65-F5344CB8AC3E}">
        <p14:creationId xmlns:p14="http://schemas.microsoft.com/office/powerpoint/2010/main" val="2766013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9F5-217E-4740-812D-9C4B19F18338}"/>
              </a:ext>
            </a:extLst>
          </p:cNvPr>
          <p:cNvSpPr>
            <a:spLocks noGrp="1"/>
          </p:cNvSpPr>
          <p:nvPr>
            <p:ph type="title"/>
          </p:nvPr>
        </p:nvSpPr>
        <p:spPr/>
        <p:txBody>
          <a:bodyPr/>
          <a:lstStyle/>
          <a:p>
            <a:r>
              <a:rPr lang="en-US"/>
              <a:t>What is EF Core?</a:t>
            </a:r>
          </a:p>
        </p:txBody>
      </p:sp>
      <p:sp>
        <p:nvSpPr>
          <p:cNvPr id="6" name="Rectangle 5" descr="Pencil">
            <a:extLst>
              <a:ext uri="{FF2B5EF4-FFF2-40B4-BE49-F238E27FC236}">
                <a16:creationId xmlns:a16="http://schemas.microsoft.com/office/drawing/2014/main" id="{B45C89FF-C25E-4389-B483-6090C07E9708}"/>
              </a:ext>
            </a:extLst>
          </p:cNvPr>
          <p:cNvSpPr/>
          <p:nvPr/>
        </p:nvSpPr>
        <p:spPr>
          <a:xfrm>
            <a:off x="1249015" y="2824100"/>
            <a:ext cx="688183" cy="6881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4DF916F4-7170-4D63-B776-089FB8CA64A1}"/>
              </a:ext>
            </a:extLst>
          </p:cNvPr>
          <p:cNvSpPr/>
          <p:nvPr/>
        </p:nvSpPr>
        <p:spPr>
          <a:xfrm>
            <a:off x="828458"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dirty="0">
                <a:solidFill>
                  <a:schemeClr val="accent6"/>
                </a:solidFill>
              </a:rPr>
              <a:t>Use LINQ to write queries.</a:t>
            </a:r>
          </a:p>
        </p:txBody>
      </p:sp>
      <p:sp>
        <p:nvSpPr>
          <p:cNvPr id="8" name="Rectangle 7" descr="Database">
            <a:extLst>
              <a:ext uri="{FF2B5EF4-FFF2-40B4-BE49-F238E27FC236}">
                <a16:creationId xmlns:a16="http://schemas.microsoft.com/office/drawing/2014/main" id="{6AA37B24-D977-4646-91F1-6740A4E93DE8}"/>
              </a:ext>
            </a:extLst>
          </p:cNvPr>
          <p:cNvSpPr/>
          <p:nvPr/>
        </p:nvSpPr>
        <p:spPr>
          <a:xfrm>
            <a:off x="3045939" y="2824100"/>
            <a:ext cx="688183" cy="6881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DEB91577-629C-44E3-ABE0-6386F1378884}"/>
              </a:ext>
            </a:extLst>
          </p:cNvPr>
          <p:cNvSpPr/>
          <p:nvPr/>
        </p:nvSpPr>
        <p:spPr>
          <a:xfrm>
            <a:off x="2625382"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Work with your natural domain objects instead of property bags or data tables.</a:t>
            </a:r>
          </a:p>
        </p:txBody>
      </p:sp>
      <p:sp>
        <p:nvSpPr>
          <p:cNvPr id="10" name="Rectangle 9" descr="Network Diagram">
            <a:extLst>
              <a:ext uri="{FF2B5EF4-FFF2-40B4-BE49-F238E27FC236}">
                <a16:creationId xmlns:a16="http://schemas.microsoft.com/office/drawing/2014/main" id="{CBF645F1-319B-42CC-9E77-1101DED74658}"/>
              </a:ext>
            </a:extLst>
          </p:cNvPr>
          <p:cNvSpPr/>
          <p:nvPr/>
        </p:nvSpPr>
        <p:spPr>
          <a:xfrm>
            <a:off x="4842863" y="2824100"/>
            <a:ext cx="688183" cy="68818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7DCE6160-4FF4-482C-B61C-B8C0FFF81086}"/>
              </a:ext>
            </a:extLst>
          </p:cNvPr>
          <p:cNvSpPr/>
          <p:nvPr/>
        </p:nvSpPr>
        <p:spPr>
          <a:xfrm>
            <a:off x="4422306"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Use a single command to aggregate all changes in a complex object graph.</a:t>
            </a:r>
          </a:p>
        </p:txBody>
      </p:sp>
      <p:sp>
        <p:nvSpPr>
          <p:cNvPr id="12" name="Rectangle 11" descr="Gears">
            <a:extLst>
              <a:ext uri="{FF2B5EF4-FFF2-40B4-BE49-F238E27FC236}">
                <a16:creationId xmlns:a16="http://schemas.microsoft.com/office/drawing/2014/main" id="{B74119CA-411E-4B26-8959-5D335E736B77}"/>
              </a:ext>
            </a:extLst>
          </p:cNvPr>
          <p:cNvSpPr/>
          <p:nvPr/>
        </p:nvSpPr>
        <p:spPr>
          <a:xfrm>
            <a:off x="6639787" y="2824100"/>
            <a:ext cx="688183" cy="68818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accent6"/>
              </a:solidFill>
            </a:endParaRPr>
          </a:p>
        </p:txBody>
      </p:sp>
      <p:sp>
        <p:nvSpPr>
          <p:cNvPr id="13" name="Freeform: Shape 12">
            <a:extLst>
              <a:ext uri="{FF2B5EF4-FFF2-40B4-BE49-F238E27FC236}">
                <a16:creationId xmlns:a16="http://schemas.microsoft.com/office/drawing/2014/main" id="{75718870-C961-4F89-AC35-1A44E355D87D}"/>
              </a:ext>
            </a:extLst>
          </p:cNvPr>
          <p:cNvSpPr/>
          <p:nvPr/>
        </p:nvSpPr>
        <p:spPr>
          <a:xfrm>
            <a:off x="6219230"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Fluently configure entity relationships.</a:t>
            </a:r>
          </a:p>
        </p:txBody>
      </p:sp>
      <p:sp>
        <p:nvSpPr>
          <p:cNvPr id="14" name="Rectangle 13" descr="Arrow Circle">
            <a:extLst>
              <a:ext uri="{FF2B5EF4-FFF2-40B4-BE49-F238E27FC236}">
                <a16:creationId xmlns:a16="http://schemas.microsoft.com/office/drawing/2014/main" id="{F5187A47-5259-4859-BA37-40F3F9929797}"/>
              </a:ext>
            </a:extLst>
          </p:cNvPr>
          <p:cNvSpPr/>
          <p:nvPr/>
        </p:nvSpPr>
        <p:spPr>
          <a:xfrm>
            <a:off x="8436710" y="2824100"/>
            <a:ext cx="688183" cy="68818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4F6E118-40E8-44F4-9993-8E6B87FA7174}"/>
              </a:ext>
            </a:extLst>
          </p:cNvPr>
          <p:cNvSpPr/>
          <p:nvPr/>
        </p:nvSpPr>
        <p:spPr>
          <a:xfrm>
            <a:off x="8016154"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Handle optimistic concurrency “out of the box.”</a:t>
            </a:r>
          </a:p>
        </p:txBody>
      </p:sp>
      <p:sp>
        <p:nvSpPr>
          <p:cNvPr id="16" name="Rectangle 15" descr="Flowchart">
            <a:extLst>
              <a:ext uri="{FF2B5EF4-FFF2-40B4-BE49-F238E27FC236}">
                <a16:creationId xmlns:a16="http://schemas.microsoft.com/office/drawing/2014/main" id="{709197A0-EC65-4A49-BA2C-66617A2811DE}"/>
              </a:ext>
            </a:extLst>
          </p:cNvPr>
          <p:cNvSpPr/>
          <p:nvPr/>
        </p:nvSpPr>
        <p:spPr>
          <a:xfrm>
            <a:off x="10233634" y="2824100"/>
            <a:ext cx="688183" cy="688183"/>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F9A79074-4C52-4B21-A3DB-1A75227F4ED1}"/>
              </a:ext>
            </a:extLst>
          </p:cNvPr>
          <p:cNvSpPr/>
          <p:nvPr/>
        </p:nvSpPr>
        <p:spPr>
          <a:xfrm>
            <a:off x="9813078" y="3822351"/>
            <a:ext cx="1529296" cy="611718"/>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a:solidFill>
                  <a:schemeClr val="accent6"/>
                </a:solidFill>
              </a:rPr>
              <a:t>Interface with a consistent API across multiple database backends (SQL, SQLite, MySQL, PostgreSQL, Azure Cosmos DB)</a:t>
            </a:r>
          </a:p>
        </p:txBody>
      </p:sp>
    </p:spTree>
    <p:extLst>
      <p:ext uri="{BB962C8B-B14F-4D97-AF65-F5344CB8AC3E}">
        <p14:creationId xmlns:p14="http://schemas.microsoft.com/office/powerpoint/2010/main" val="2380269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9F5-217E-4740-812D-9C4B19F18338}"/>
              </a:ext>
            </a:extLst>
          </p:cNvPr>
          <p:cNvSpPr>
            <a:spLocks noGrp="1"/>
          </p:cNvSpPr>
          <p:nvPr>
            <p:ph type="title"/>
          </p:nvPr>
        </p:nvSpPr>
        <p:spPr/>
        <p:txBody>
          <a:bodyPr/>
          <a:lstStyle/>
          <a:p>
            <a:r>
              <a:rPr lang="en-US"/>
              <a:t>What is EF Core?</a:t>
            </a:r>
          </a:p>
        </p:txBody>
      </p:sp>
      <p:sp>
        <p:nvSpPr>
          <p:cNvPr id="10" name="Rectangle 9" descr="Database with solid fill">
            <a:extLst>
              <a:ext uri="{FF2B5EF4-FFF2-40B4-BE49-F238E27FC236}">
                <a16:creationId xmlns:a16="http://schemas.microsoft.com/office/drawing/2014/main" id="{CBF645F1-319B-42CC-9E77-1101DED74658}"/>
              </a:ext>
            </a:extLst>
          </p:cNvPr>
          <p:cNvSpPr/>
          <p:nvPr/>
        </p:nvSpPr>
        <p:spPr>
          <a:xfrm>
            <a:off x="5514933" y="2386657"/>
            <a:ext cx="1162134" cy="120053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7DCE6160-4FF4-482C-B61C-B8C0FFF81086}"/>
              </a:ext>
            </a:extLst>
          </p:cNvPr>
          <p:cNvSpPr/>
          <p:nvPr/>
        </p:nvSpPr>
        <p:spPr>
          <a:xfrm>
            <a:off x="4804740" y="3587187"/>
            <a:ext cx="2582521" cy="1067137"/>
          </a:xfrm>
          <a:custGeom>
            <a:avLst/>
            <a:gdLst>
              <a:gd name="connsiteX0" fmla="*/ 0 w 1529296"/>
              <a:gd name="connsiteY0" fmla="*/ 0 h 611718"/>
              <a:gd name="connsiteX1" fmla="*/ 1529296 w 1529296"/>
              <a:gd name="connsiteY1" fmla="*/ 0 h 611718"/>
              <a:gd name="connsiteX2" fmla="*/ 1529296 w 1529296"/>
              <a:gd name="connsiteY2" fmla="*/ 611718 h 611718"/>
              <a:gd name="connsiteX3" fmla="*/ 0 w 1529296"/>
              <a:gd name="connsiteY3" fmla="*/ 611718 h 611718"/>
              <a:gd name="connsiteX4" fmla="*/ 0 w 1529296"/>
              <a:gd name="connsiteY4" fmla="*/ 0 h 6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611718">
                <a:moveTo>
                  <a:pt x="0" y="0"/>
                </a:moveTo>
                <a:lnTo>
                  <a:pt x="1529296" y="0"/>
                </a:lnTo>
                <a:lnTo>
                  <a:pt x="1529296" y="611718"/>
                </a:lnTo>
                <a:lnTo>
                  <a:pt x="0" y="6117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800" kern="1200" dirty="0">
                <a:solidFill>
                  <a:schemeClr val="accent6"/>
                </a:solidFill>
              </a:rPr>
              <a:t>... </a:t>
            </a:r>
            <a:r>
              <a:rPr lang="en-US" sz="1800" dirty="0">
                <a:solidFill>
                  <a:schemeClr val="accent6"/>
                </a:solidFill>
              </a:rPr>
              <a:t>And of course, database schemas </a:t>
            </a:r>
            <a:r>
              <a:rPr lang="en-US" sz="1800" i="1" dirty="0">
                <a:solidFill>
                  <a:schemeClr val="accent6"/>
                </a:solidFill>
              </a:rPr>
              <a:t>do</a:t>
            </a:r>
            <a:r>
              <a:rPr lang="en-US" sz="1800" dirty="0">
                <a:solidFill>
                  <a:schemeClr val="accent6"/>
                </a:solidFill>
              </a:rPr>
              <a:t> change, so we help manage changes with migrations</a:t>
            </a:r>
            <a:endParaRPr lang="en-US" sz="1800" kern="1200" dirty="0">
              <a:solidFill>
                <a:schemeClr val="accent6"/>
              </a:solidFill>
            </a:endParaRPr>
          </a:p>
        </p:txBody>
      </p:sp>
    </p:spTree>
    <p:extLst>
      <p:ext uri="{BB962C8B-B14F-4D97-AF65-F5344CB8AC3E}">
        <p14:creationId xmlns:p14="http://schemas.microsoft.com/office/powerpoint/2010/main" val="40918767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a:xfrm>
            <a:off x="838200" y="400315"/>
            <a:ext cx="10515600" cy="669008"/>
          </a:xfrm>
        </p:spPr>
        <p:txBody>
          <a:bodyPr/>
          <a:lstStyle/>
          <a:p>
            <a:r>
              <a:rPr lang="en-US" dirty="0">
                <a:cs typeface="Segoe UI"/>
              </a:rPr>
              <a:t>What’s New in EF Core 6?</a:t>
            </a:r>
          </a:p>
        </p:txBody>
      </p:sp>
      <p:graphicFrame>
        <p:nvGraphicFramePr>
          <p:cNvPr id="6" name="Diagram 5">
            <a:extLst>
              <a:ext uri="{FF2B5EF4-FFF2-40B4-BE49-F238E27FC236}">
                <a16:creationId xmlns:a16="http://schemas.microsoft.com/office/drawing/2014/main" id="{E643374F-D7A9-45C3-8ED8-C54767A36465}"/>
              </a:ext>
            </a:extLst>
          </p:cNvPr>
          <p:cNvGraphicFramePr/>
          <p:nvPr>
            <p:extLst>
              <p:ext uri="{D42A27DB-BD31-4B8C-83A1-F6EECF244321}">
                <p14:modId xmlns:p14="http://schemas.microsoft.com/office/powerpoint/2010/main" val="3518048030"/>
              </p:ext>
            </p:extLst>
          </p:nvPr>
        </p:nvGraphicFramePr>
        <p:xfrm>
          <a:off x="408029" y="1757240"/>
          <a:ext cx="11384782" cy="4438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65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sz="quarter" idx="10"/>
          </p:nvPr>
        </p:nvSpPr>
        <p:spPr/>
        <p:txBody>
          <a:bodyPr vert="horz" wrap="square" lIns="0" tIns="0" rIns="0" bIns="0" rtlCol="0" anchor="t">
            <a:normAutofit/>
          </a:bodyPr>
          <a:lstStyle/>
          <a:p>
            <a:r>
              <a:rPr lang="en-US" dirty="0"/>
              <a:t>Introduction</a:t>
            </a:r>
          </a:p>
          <a:p>
            <a:r>
              <a:rPr lang="en-US" dirty="0"/>
              <a:t>What’s new in </a:t>
            </a:r>
            <a:r>
              <a:rPr lang="en-US" dirty="0" err="1"/>
              <a:t>Microsoft.Data.SqlClient</a:t>
            </a:r>
            <a:r>
              <a:rPr lang="en-US" dirty="0"/>
              <a:t> 4.x</a:t>
            </a:r>
          </a:p>
          <a:p>
            <a:r>
              <a:rPr lang="en-US" dirty="0"/>
              <a:t>Configurable Retry Logic</a:t>
            </a:r>
          </a:p>
          <a:p>
            <a:r>
              <a:rPr lang="en-US" dirty="0"/>
              <a:t>What’s new for </a:t>
            </a:r>
            <a:r>
              <a:rPr lang="en-US" dirty="0" err="1"/>
              <a:t>EntityFramework</a:t>
            </a:r>
            <a:r>
              <a:rPr lang="en-US" dirty="0"/>
              <a:t> Core 6</a:t>
            </a:r>
          </a:p>
          <a:p>
            <a:r>
              <a:rPr lang="en-US" dirty="0"/>
              <a:t>Temporal tables support</a:t>
            </a:r>
          </a:p>
          <a:p>
            <a:r>
              <a:rPr lang="en-US" dirty="0"/>
              <a:t>Performance</a:t>
            </a:r>
          </a:p>
          <a:p>
            <a:r>
              <a:rPr lang="en-US" dirty="0">
                <a:cs typeface="Segoe UI"/>
              </a:rPr>
              <a:t>Azure SQL DB and EF Core 6 performance considerations</a:t>
            </a:r>
            <a:endParaRPr lang="en-US" dirty="0"/>
          </a:p>
        </p:txBody>
      </p:sp>
    </p:spTree>
    <p:extLst>
      <p:ext uri="{BB962C8B-B14F-4D97-AF65-F5344CB8AC3E}">
        <p14:creationId xmlns:p14="http://schemas.microsoft.com/office/powerpoint/2010/main" val="31889896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300E2-2B9E-4FE4-A5D8-8E231CE47BF9}"/>
              </a:ext>
            </a:extLst>
          </p:cNvPr>
          <p:cNvSpPr>
            <a:spLocks noGrp="1"/>
          </p:cNvSpPr>
          <p:nvPr>
            <p:ph type="title"/>
          </p:nvPr>
        </p:nvSpPr>
        <p:spPr/>
        <p:txBody>
          <a:bodyPr/>
          <a:lstStyle/>
          <a:p>
            <a:r>
              <a:rPr lang="en-US">
                <a:cs typeface="Segoe UI"/>
              </a:rPr>
              <a:t>Performance!</a:t>
            </a:r>
            <a:endParaRPr lang="en-US"/>
          </a:p>
        </p:txBody>
      </p:sp>
      <p:sp>
        <p:nvSpPr>
          <p:cNvPr id="3" name="Content Placeholder 2">
            <a:extLst>
              <a:ext uri="{FF2B5EF4-FFF2-40B4-BE49-F238E27FC236}">
                <a16:creationId xmlns:a16="http://schemas.microsoft.com/office/drawing/2014/main" id="{521FBC5B-C502-4635-B97D-F665956B96C4}"/>
              </a:ext>
            </a:extLst>
          </p:cNvPr>
          <p:cNvSpPr>
            <a:spLocks noGrp="1"/>
          </p:cNvSpPr>
          <p:nvPr>
            <p:ph sz="quarter" idx="10"/>
          </p:nvPr>
        </p:nvSpPr>
        <p:spPr>
          <a:xfrm>
            <a:off x="584200" y="1435100"/>
            <a:ext cx="11018838" cy="5172604"/>
          </a:xfrm>
        </p:spPr>
        <p:txBody>
          <a:bodyPr vert="horz" wrap="square" lIns="0" tIns="0" rIns="0" bIns="0" rtlCol="0" anchor="t">
            <a:normAutofit/>
          </a:bodyPr>
          <a:lstStyle/>
          <a:p>
            <a:r>
              <a:rPr lang="en-US" sz="2400" b="1" dirty="0">
                <a:cs typeface="Segoe UI"/>
              </a:rPr>
              <a:t>Data access</a:t>
            </a:r>
            <a:r>
              <a:rPr lang="en-US" sz="2400" dirty="0">
                <a:cs typeface="Segoe UI"/>
              </a:rPr>
              <a:t> performance = </a:t>
            </a:r>
            <a:r>
              <a:rPr lang="en-US" sz="2400" b="1" dirty="0">
                <a:cs typeface="Segoe UI"/>
              </a:rPr>
              <a:t>EF framework</a:t>
            </a:r>
            <a:r>
              <a:rPr lang="en-US" sz="2400" dirty="0">
                <a:cs typeface="Segoe UI"/>
              </a:rPr>
              <a:t> performance + </a:t>
            </a:r>
            <a:r>
              <a:rPr lang="en-US" sz="2400" b="1" dirty="0">
                <a:cs typeface="Segoe UI"/>
              </a:rPr>
              <a:t>database query</a:t>
            </a:r>
            <a:r>
              <a:rPr lang="en-US" sz="2400" dirty="0">
                <a:cs typeface="Segoe UI"/>
              </a:rPr>
              <a:t> performance</a:t>
            </a:r>
          </a:p>
          <a:p>
            <a:endParaRPr lang="en-US" sz="2400" dirty="0"/>
          </a:p>
          <a:p>
            <a:r>
              <a:rPr lang="en-US" sz="2400" dirty="0">
                <a:cs typeface="Segoe UI"/>
              </a:rPr>
              <a:t>Basic principles:</a:t>
            </a:r>
            <a:endParaRPr lang="en-US" sz="2400" dirty="0"/>
          </a:p>
          <a:p>
            <a:pPr marL="514350" indent="-514350">
              <a:buAutoNum type="arabicPeriod"/>
            </a:pPr>
            <a:r>
              <a:rPr lang="en-US" sz="2400" dirty="0">
                <a:cs typeface="Segoe UI"/>
              </a:rPr>
              <a:t>Trim the shape of retrieved entities (projections + relationships)</a:t>
            </a:r>
            <a:endParaRPr lang="en-US" sz="2400" dirty="0"/>
          </a:p>
          <a:p>
            <a:pPr marL="514350" indent="-514350">
              <a:buAutoNum type="arabicPeriod"/>
            </a:pPr>
            <a:r>
              <a:rPr lang="en-US" sz="2400" dirty="0">
                <a:cs typeface="Segoe UI"/>
              </a:rPr>
              <a:t>Push as much as possible to the backend (functions, aggregations)</a:t>
            </a:r>
            <a:endParaRPr lang="en-US" sz="2400" dirty="0"/>
          </a:p>
          <a:p>
            <a:pPr marL="514350" indent="-514350">
              <a:buAutoNum type="arabicPeriod"/>
            </a:pPr>
            <a:r>
              <a:rPr lang="en-US" sz="2400" dirty="0">
                <a:cs typeface="Segoe UI"/>
              </a:rPr>
              <a:t>Have supporting indexes in place for filtering, sorting, aggregations, etc.</a:t>
            </a:r>
            <a:endParaRPr lang="en-US" sz="2400" dirty="0"/>
          </a:p>
          <a:p>
            <a:pPr marL="514350" indent="-514350">
              <a:buAutoNum type="arabicPeriod"/>
            </a:pPr>
            <a:r>
              <a:rPr lang="en-US" sz="2400" dirty="0">
                <a:cs typeface="Segoe UI"/>
              </a:rPr>
              <a:t>If you don't need it, turn of </a:t>
            </a:r>
            <a:r>
              <a:rPr lang="en-US" sz="2400" dirty="0" err="1">
                <a:cs typeface="Segoe UI"/>
              </a:rPr>
              <a:t>AsNoTracking</a:t>
            </a:r>
            <a:r>
              <a:rPr lang="en-US" sz="2400" dirty="0">
                <a:cs typeface="Segoe UI"/>
              </a:rPr>
              <a:t>() and avoid keep tracks of entity state on the client side. </a:t>
            </a:r>
            <a:endParaRPr lang="en-US" sz="2400" dirty="0"/>
          </a:p>
          <a:p>
            <a:pPr marL="0" indent="0">
              <a:buNone/>
            </a:pPr>
            <a:endParaRPr lang="en-US" sz="2400" dirty="0"/>
          </a:p>
          <a:p>
            <a:pPr marL="0" indent="0">
              <a:buNone/>
            </a:pPr>
            <a:r>
              <a:rPr lang="en-US" sz="2400" dirty="0">
                <a:solidFill>
                  <a:schemeClr val="accent4"/>
                </a:solidFill>
                <a:cs typeface="Segoe UI"/>
              </a:rPr>
              <a:t>With a well-optimized database tier and a canonical, OLTP workload, 100k or 100M rows won't make significant differences in query performance!</a:t>
            </a:r>
            <a:endParaRPr lang="en-US" sz="2400" dirty="0">
              <a:solidFill>
                <a:schemeClr val="accent4"/>
              </a:solidFill>
            </a:endParaRPr>
          </a:p>
        </p:txBody>
      </p:sp>
    </p:spTree>
    <p:extLst>
      <p:ext uri="{BB962C8B-B14F-4D97-AF65-F5344CB8AC3E}">
        <p14:creationId xmlns:p14="http://schemas.microsoft.com/office/powerpoint/2010/main" val="1637498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4B366886-D8BB-4F14-8F22-5605B41E44F0}"/>
              </a:ext>
            </a:extLst>
          </p:cNvPr>
          <p:cNvGraphicFramePr>
            <a:graphicFrameLocks/>
          </p:cNvGraphicFramePr>
          <p:nvPr>
            <p:extLst>
              <p:ext uri="{D42A27DB-BD31-4B8C-83A1-F6EECF244321}">
                <p14:modId xmlns:p14="http://schemas.microsoft.com/office/powerpoint/2010/main" val="3342592460"/>
              </p:ext>
            </p:extLst>
          </p:nvPr>
        </p:nvGraphicFramePr>
        <p:xfrm>
          <a:off x="1571639" y="1166036"/>
          <a:ext cx="9051911" cy="5334988"/>
        </p:xfrm>
        <a:graphic>
          <a:graphicData uri="http://schemas.openxmlformats.org/drawingml/2006/chart">
            <c:chart xmlns:c="http://schemas.openxmlformats.org/drawingml/2006/chart" xmlns:r="http://schemas.openxmlformats.org/officeDocument/2006/relationships" r:id="rId2"/>
          </a:graphicData>
        </a:graphic>
      </p:graphicFrame>
      <p:sp>
        <p:nvSpPr>
          <p:cNvPr id="18" name="Star: 7 Points 17">
            <a:extLst>
              <a:ext uri="{FF2B5EF4-FFF2-40B4-BE49-F238E27FC236}">
                <a16:creationId xmlns:a16="http://schemas.microsoft.com/office/drawing/2014/main" id="{35CFDEF9-C973-4626-9677-6E3FDA811A47}"/>
              </a:ext>
            </a:extLst>
          </p:cNvPr>
          <p:cNvSpPr/>
          <p:nvPr/>
        </p:nvSpPr>
        <p:spPr>
          <a:xfrm>
            <a:off x="6968267" y="2685360"/>
            <a:ext cx="2632664" cy="2213810"/>
          </a:xfrm>
          <a:prstGeom prst="star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92% </a:t>
            </a:r>
            <a:r>
              <a:rPr lang="en-US" sz="1600"/>
              <a:t>Improvement</a:t>
            </a:r>
          </a:p>
        </p:txBody>
      </p:sp>
      <p:sp>
        <p:nvSpPr>
          <p:cNvPr id="19" name="TextBox 18">
            <a:extLst>
              <a:ext uri="{FF2B5EF4-FFF2-40B4-BE49-F238E27FC236}">
                <a16:creationId xmlns:a16="http://schemas.microsoft.com/office/drawing/2014/main" id="{033C7DA5-E5E0-4C74-ADBA-28D8F5EE8414}"/>
              </a:ext>
            </a:extLst>
          </p:cNvPr>
          <p:cNvSpPr txBox="1"/>
          <p:nvPr/>
        </p:nvSpPr>
        <p:spPr>
          <a:xfrm>
            <a:off x="6298809" y="6519304"/>
            <a:ext cx="5724299" cy="369332"/>
          </a:xfrm>
          <a:prstGeom prst="rect">
            <a:avLst/>
          </a:prstGeom>
          <a:noFill/>
        </p:spPr>
        <p:txBody>
          <a:bodyPr wrap="square" rtlCol="0">
            <a:spAutoFit/>
          </a:bodyPr>
          <a:lstStyle/>
          <a:p>
            <a:r>
              <a:rPr lang="en-US" sz="1800">
                <a:effectLst/>
                <a:latin typeface="Calibri" panose="020F0502020204030204" pitchFamily="34" charset="0"/>
                <a:ea typeface="Times New Roman" panose="02020603050405020304" pitchFamily="18" charset="0"/>
              </a:rPr>
              <a:t>Source: </a:t>
            </a:r>
            <a:r>
              <a:rPr lang="en-US" sz="1800" err="1">
                <a:effectLst/>
                <a:latin typeface="Calibri" panose="020F0502020204030204" pitchFamily="34" charset="0"/>
                <a:ea typeface="Times New Roman" panose="02020603050405020304" pitchFamily="18" charset="0"/>
              </a:rPr>
              <a:t>TechEmpower</a:t>
            </a:r>
            <a:r>
              <a:rPr lang="en-US" sz="1800">
                <a:effectLst/>
                <a:latin typeface="Calibri" panose="020F0502020204030204" pitchFamily="34" charset="0"/>
                <a:ea typeface="Times New Roman" panose="02020603050405020304" pitchFamily="18" charset="0"/>
              </a:rPr>
              <a:t> Fortunes Middleware EF benchmark </a:t>
            </a:r>
            <a:endParaRPr lang="en-US"/>
          </a:p>
        </p:txBody>
      </p:sp>
      <p:sp>
        <p:nvSpPr>
          <p:cNvPr id="16" name="Title 15">
            <a:extLst>
              <a:ext uri="{FF2B5EF4-FFF2-40B4-BE49-F238E27FC236}">
                <a16:creationId xmlns:a16="http://schemas.microsoft.com/office/drawing/2014/main" id="{820AE47C-172E-488F-A3E9-3F9CC9596ED3}"/>
              </a:ext>
            </a:extLst>
          </p:cNvPr>
          <p:cNvSpPr>
            <a:spLocks noGrp="1"/>
          </p:cNvSpPr>
          <p:nvPr>
            <p:ph type="title"/>
          </p:nvPr>
        </p:nvSpPr>
        <p:spPr/>
        <p:txBody>
          <a:bodyPr>
            <a:normAutofit/>
          </a:bodyPr>
          <a:lstStyle/>
          <a:p>
            <a:r>
              <a:rPr lang="en-US">
                <a:cs typeface="Segoe UI"/>
              </a:rPr>
              <a:t>EFCore 6 performance: framework improvements</a:t>
            </a:r>
            <a:endParaRPr lang="en-US"/>
          </a:p>
        </p:txBody>
      </p:sp>
    </p:spTree>
    <p:extLst>
      <p:ext uri="{BB962C8B-B14F-4D97-AF65-F5344CB8AC3E}">
        <p14:creationId xmlns:p14="http://schemas.microsoft.com/office/powerpoint/2010/main" val="229257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A91C0DF3-55D7-4249-8041-9209C8F9EE1F}"/>
              </a:ext>
            </a:extLst>
          </p:cNvPr>
          <p:cNvGraphicFramePr>
            <a:graphicFrameLocks/>
          </p:cNvGraphicFramePr>
          <p:nvPr>
            <p:extLst>
              <p:ext uri="{D42A27DB-BD31-4B8C-83A1-F6EECF244321}">
                <p14:modId xmlns:p14="http://schemas.microsoft.com/office/powerpoint/2010/main" val="1103169268"/>
              </p:ext>
            </p:extLst>
          </p:nvPr>
        </p:nvGraphicFramePr>
        <p:xfrm>
          <a:off x="1411630" y="1189591"/>
          <a:ext cx="9400095" cy="5562078"/>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9010E9F4-AE66-4AB8-94DE-E1B5D505E927}"/>
              </a:ext>
            </a:extLst>
          </p:cNvPr>
          <p:cNvSpPr txBox="1"/>
          <p:nvPr/>
        </p:nvSpPr>
        <p:spPr>
          <a:xfrm>
            <a:off x="219335" y="3362150"/>
            <a:ext cx="11752439" cy="907171"/>
          </a:xfrm>
          <a:prstGeom prst="rect">
            <a:avLst/>
          </a:prstGeom>
          <a:solidFill>
            <a:schemeClr val="accent3">
              <a:lumMod val="50000"/>
            </a:schemeClr>
          </a:solidFill>
        </p:spPr>
        <p:txBody>
          <a:bodyPr wrap="square" rtlCol="0">
            <a:spAutoFit/>
          </a:bodyPr>
          <a:lstStyle/>
          <a:p>
            <a:endParaRPr lang="en-US" dirty="0">
              <a:solidFill>
                <a:srgbClr val="00B050"/>
              </a:solidFill>
              <a:latin typeface="Consolas" panose="020B0609020204030204" pitchFamily="49" charset="0"/>
            </a:endParaRPr>
          </a:p>
          <a:p>
            <a:r>
              <a:rPr lang="en-US" dirty="0">
                <a:solidFill>
                  <a:srgbClr val="00B050"/>
                </a:solidFill>
                <a:latin typeface="Consolas" panose="020B0609020204030204" pitchFamily="49" charset="0"/>
              </a:rPr>
              <a:t>dotnet </a:t>
            </a:r>
            <a:r>
              <a:rPr lang="en-US" dirty="0" err="1">
                <a:solidFill>
                  <a:srgbClr val="00B050"/>
                </a:solidFill>
                <a:latin typeface="Consolas" panose="020B0609020204030204" pitchFamily="49" charset="0"/>
              </a:rPr>
              <a:t>ef</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dbcontext</a:t>
            </a:r>
            <a:r>
              <a:rPr lang="en-US" dirty="0">
                <a:solidFill>
                  <a:srgbClr val="00B050"/>
                </a:solidFill>
                <a:latin typeface="Consolas" panose="020B0609020204030204" pitchFamily="49" charset="0"/>
              </a:rPr>
              <a:t> optimize --output-</a:t>
            </a:r>
            <a:r>
              <a:rPr lang="en-US" dirty="0" err="1">
                <a:solidFill>
                  <a:srgbClr val="00B050"/>
                </a:solidFill>
                <a:latin typeface="Consolas" panose="020B0609020204030204" pitchFamily="49" charset="0"/>
              </a:rPr>
              <a:t>dir</a:t>
            </a:r>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MyCompiledModels</a:t>
            </a:r>
            <a:r>
              <a:rPr lang="en-US" dirty="0">
                <a:solidFill>
                  <a:srgbClr val="00B050"/>
                </a:solidFill>
                <a:latin typeface="Consolas" panose="020B0609020204030204" pitchFamily="49" charset="0"/>
              </a:rPr>
              <a:t> --namespace </a:t>
            </a:r>
            <a:r>
              <a:rPr lang="en-US" dirty="0" err="1">
                <a:solidFill>
                  <a:srgbClr val="00B050"/>
                </a:solidFill>
                <a:latin typeface="Consolas" panose="020B0609020204030204" pitchFamily="49" charset="0"/>
              </a:rPr>
              <a:t>MyCompiledModels</a:t>
            </a:r>
            <a:br>
              <a:rPr lang="en-US" dirty="0">
                <a:solidFill>
                  <a:srgbClr val="00B050"/>
                </a:solidFill>
                <a:latin typeface="Consolas" panose="020B0609020204030204" pitchFamily="49" charset="0"/>
              </a:rPr>
            </a:br>
            <a:endParaRPr lang="en-US" dirty="0">
              <a:solidFill>
                <a:srgbClr val="00B050"/>
              </a:solidFill>
              <a:latin typeface="Consolas" panose="020B0609020204030204" pitchFamily="49" charset="0"/>
            </a:endParaRPr>
          </a:p>
        </p:txBody>
      </p:sp>
      <p:sp>
        <p:nvSpPr>
          <p:cNvPr id="2" name="Title 1">
            <a:extLst>
              <a:ext uri="{FF2B5EF4-FFF2-40B4-BE49-F238E27FC236}">
                <a16:creationId xmlns:a16="http://schemas.microsoft.com/office/drawing/2014/main" id="{0D193FA2-CD75-4088-8B00-6CCF135DDC64}"/>
              </a:ext>
            </a:extLst>
          </p:cNvPr>
          <p:cNvSpPr>
            <a:spLocks noGrp="1"/>
          </p:cNvSpPr>
          <p:nvPr>
            <p:ph type="title"/>
          </p:nvPr>
        </p:nvSpPr>
        <p:spPr/>
        <p:txBody>
          <a:bodyPr/>
          <a:lstStyle/>
          <a:p>
            <a:r>
              <a:rPr lang="en-US" err="1">
                <a:ea typeface="+mj-lt"/>
                <a:cs typeface="+mj-lt"/>
              </a:rPr>
              <a:t>EFCore</a:t>
            </a:r>
            <a:r>
              <a:rPr lang="en-US">
                <a:ea typeface="+mj-lt"/>
                <a:cs typeface="+mj-lt"/>
              </a:rPr>
              <a:t> 6 performance:</a:t>
            </a:r>
            <a:r>
              <a:rPr lang="en-US" dirty="0">
                <a:cs typeface="Segoe UI"/>
              </a:rPr>
              <a:t> Compiled models</a:t>
            </a:r>
            <a:endParaRPr lang="en-US" dirty="0"/>
          </a:p>
        </p:txBody>
      </p:sp>
    </p:spTree>
    <p:extLst>
      <p:ext uri="{BB962C8B-B14F-4D97-AF65-F5344CB8AC3E}">
        <p14:creationId xmlns:p14="http://schemas.microsoft.com/office/powerpoint/2010/main" val="73041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A91C0DF3-55D7-4249-8041-9209C8F9EE1F}"/>
              </a:ext>
            </a:extLst>
          </p:cNvPr>
          <p:cNvGraphicFramePr>
            <a:graphicFrameLocks/>
          </p:cNvGraphicFramePr>
          <p:nvPr>
            <p:extLst>
              <p:ext uri="{D42A27DB-BD31-4B8C-83A1-F6EECF244321}">
                <p14:modId xmlns:p14="http://schemas.microsoft.com/office/powerpoint/2010/main" val="1709607196"/>
              </p:ext>
            </p:extLst>
          </p:nvPr>
        </p:nvGraphicFramePr>
        <p:xfrm>
          <a:off x="1432796" y="1073173"/>
          <a:ext cx="9315428" cy="565732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0954C8E-1B92-4B2D-8010-C528A673EF9D}"/>
              </a:ext>
            </a:extLst>
          </p:cNvPr>
          <p:cNvSpPr>
            <a:spLocks noGrp="1"/>
          </p:cNvSpPr>
          <p:nvPr>
            <p:ph type="title"/>
          </p:nvPr>
        </p:nvSpPr>
        <p:spPr/>
        <p:txBody>
          <a:bodyPr/>
          <a:lstStyle/>
          <a:p>
            <a:r>
              <a:rPr lang="en-US" err="1">
                <a:ea typeface="+mj-lt"/>
                <a:cs typeface="+mj-lt"/>
              </a:rPr>
              <a:t>EFCore</a:t>
            </a:r>
            <a:r>
              <a:rPr lang="en-US">
                <a:ea typeface="+mj-lt"/>
                <a:cs typeface="+mj-lt"/>
              </a:rPr>
              <a:t> 6 performance:</a:t>
            </a:r>
            <a:r>
              <a:rPr lang="en-US" dirty="0">
                <a:cs typeface="Segoe UI Semibold"/>
              </a:rPr>
              <a:t> Compiled models</a:t>
            </a:r>
            <a:endParaRPr lang="en-US" dirty="0"/>
          </a:p>
        </p:txBody>
      </p:sp>
    </p:spTree>
    <p:extLst>
      <p:ext uri="{BB962C8B-B14F-4D97-AF65-F5344CB8AC3E}">
        <p14:creationId xmlns:p14="http://schemas.microsoft.com/office/powerpoint/2010/main" val="200900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
        <p:nvSpPr>
          <p:cNvPr id="6" name="TextBox 5">
            <a:extLst>
              <a:ext uri="{FF2B5EF4-FFF2-40B4-BE49-F238E27FC236}">
                <a16:creationId xmlns:a16="http://schemas.microsoft.com/office/drawing/2014/main" id="{206F818D-CBC1-4EC4-9574-77A1439DD89C}"/>
              </a:ext>
            </a:extLst>
          </p:cNvPr>
          <p:cNvSpPr txBox="1"/>
          <p:nvPr/>
        </p:nvSpPr>
        <p:spPr>
          <a:xfrm>
            <a:off x="585216" y="4985645"/>
            <a:ext cx="6740554" cy="363946"/>
          </a:xfrm>
          <a:prstGeom prst="rect">
            <a:avLst/>
          </a:prstGeom>
          <a:noFill/>
        </p:spPr>
        <p:txBody>
          <a:bodyPr wrap="square">
            <a:spAutoFit/>
          </a:bodyPr>
          <a:lstStyle/>
          <a:p>
            <a:r>
              <a:rPr lang="en-US" dirty="0"/>
              <a:t>https://github.com/scoriani/azure-sql-db-client-stack</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a:xfrm>
            <a:off x="584200" y="2425780"/>
            <a:ext cx="9144000" cy="1107996"/>
          </a:xfrm>
        </p:spPr>
        <p:txBody>
          <a:bodyPr/>
          <a:lstStyle/>
          <a:p>
            <a:r>
              <a:rPr lang="en-US" dirty="0">
                <a:cs typeface="Segoe UI"/>
              </a:rPr>
              <a:t>Azure SQL DB and EF Core 6: performance considerations</a:t>
            </a:r>
          </a:p>
        </p:txBody>
      </p:sp>
    </p:spTree>
    <p:extLst>
      <p:ext uri="{BB962C8B-B14F-4D97-AF65-F5344CB8AC3E}">
        <p14:creationId xmlns:p14="http://schemas.microsoft.com/office/powerpoint/2010/main" val="1579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Modeling</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a:xfrm>
            <a:off x="584200" y="1435100"/>
            <a:ext cx="11018838" cy="5246500"/>
          </a:xfrm>
        </p:spPr>
        <p:txBody>
          <a:bodyPr/>
          <a:lstStyle/>
          <a:p>
            <a:r>
              <a:rPr lang="en-US" dirty="0"/>
              <a:t>When defining your EF models, check that they’re compatible with Azure SQL database objects</a:t>
            </a:r>
          </a:p>
          <a:p>
            <a:pPr lvl="1"/>
            <a:r>
              <a:rPr lang="en-US" dirty="0"/>
              <a:t>Data types, length, precision and scale</a:t>
            </a:r>
          </a:p>
          <a:p>
            <a:pPr lvl="1"/>
            <a:r>
              <a:rPr lang="en-US" dirty="0"/>
              <a:t>Use varchar / </a:t>
            </a:r>
            <a:r>
              <a:rPr lang="en-US" dirty="0" err="1"/>
              <a:t>nvarchar</a:t>
            </a:r>
            <a:r>
              <a:rPr lang="en-US" dirty="0"/>
              <a:t> properly (be aware of </a:t>
            </a:r>
            <a:r>
              <a:rPr lang="en-US" dirty="0" err="1"/>
              <a:t>nvarchar</a:t>
            </a:r>
            <a:r>
              <a:rPr lang="en-US" dirty="0"/>
              <a:t>(max) defaults for strings!)</a:t>
            </a:r>
          </a:p>
          <a:p>
            <a:pPr lvl="1"/>
            <a:r>
              <a:rPr lang="en-US" dirty="0"/>
              <a:t>Date/time values</a:t>
            </a:r>
          </a:p>
          <a:p>
            <a:r>
              <a:rPr lang="en-US" dirty="0"/>
              <a:t>to avoid</a:t>
            </a:r>
          </a:p>
          <a:p>
            <a:pPr lvl="1"/>
            <a:r>
              <a:rPr lang="en-US" dirty="0"/>
              <a:t>Implicit conversions leading to index scans and other inefficiencies</a:t>
            </a:r>
          </a:p>
          <a:p>
            <a:pPr lvl="1"/>
            <a:r>
              <a:rPr lang="en-US" dirty="0"/>
              <a:t>Bloating plan cache with new plan for every query</a:t>
            </a:r>
          </a:p>
          <a:p>
            <a:pPr lvl="1"/>
            <a:r>
              <a:rPr lang="en-US" dirty="0"/>
              <a:t>Inefficient search predicates</a:t>
            </a:r>
          </a:p>
          <a:p>
            <a:r>
              <a:rPr lang="en-US" dirty="0"/>
              <a:t>Controlling conventions</a:t>
            </a:r>
          </a:p>
          <a:p>
            <a:pPr lvl="1"/>
            <a:r>
              <a:rPr lang="en-US" dirty="0"/>
              <a:t>Define common behaviors across multiple entities, no need to specify every single time</a:t>
            </a:r>
          </a:p>
          <a:p>
            <a:r>
              <a:rPr lang="en-US" dirty="0"/>
              <a:t>Specifying Azure SQL Database </a:t>
            </a:r>
            <a:r>
              <a:rPr lang="en-US" dirty="0">
                <a:hlinkClick r:id="rId2"/>
              </a:rPr>
              <a:t>Options</a:t>
            </a:r>
            <a:endParaRPr lang="en-US" dirty="0"/>
          </a:p>
          <a:p>
            <a:pPr lvl="1"/>
            <a:endParaRPr lang="en-US" dirty="0"/>
          </a:p>
        </p:txBody>
      </p:sp>
    </p:spTree>
    <p:extLst>
      <p:ext uri="{BB962C8B-B14F-4D97-AF65-F5344CB8AC3E}">
        <p14:creationId xmlns:p14="http://schemas.microsoft.com/office/powerpoint/2010/main" val="40676176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
        <p:nvSpPr>
          <p:cNvPr id="6" name="TextBox 5">
            <a:extLst>
              <a:ext uri="{FF2B5EF4-FFF2-40B4-BE49-F238E27FC236}">
                <a16:creationId xmlns:a16="http://schemas.microsoft.com/office/drawing/2014/main" id="{1BDD59B3-4C39-492C-919F-91D82FDDAC51}"/>
              </a:ext>
            </a:extLst>
          </p:cNvPr>
          <p:cNvSpPr txBox="1"/>
          <p:nvPr/>
        </p:nvSpPr>
        <p:spPr>
          <a:xfrm>
            <a:off x="585216" y="4868199"/>
            <a:ext cx="6740554" cy="363946"/>
          </a:xfrm>
          <a:prstGeom prst="rect">
            <a:avLst/>
          </a:prstGeom>
          <a:noFill/>
        </p:spPr>
        <p:txBody>
          <a:bodyPr wrap="square">
            <a:spAutoFit/>
          </a:bodyPr>
          <a:lstStyle/>
          <a:p>
            <a:r>
              <a:rPr lang="en-US" dirty="0"/>
              <a:t>https://github.com/scoriani/azure-sql-db-client-stack</a:t>
            </a:r>
          </a:p>
        </p:txBody>
      </p:sp>
    </p:spTree>
    <p:extLst>
      <p:ext uri="{BB962C8B-B14F-4D97-AF65-F5344CB8AC3E}">
        <p14:creationId xmlns:p14="http://schemas.microsoft.com/office/powerpoint/2010/main" val="146733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Querying</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a:xfrm>
            <a:off x="584200" y="1435100"/>
            <a:ext cx="11018838" cy="5140854"/>
          </a:xfrm>
        </p:spPr>
        <p:txBody>
          <a:bodyPr vert="horz" wrap="square" lIns="0" tIns="0" rIns="0" bIns="0" rtlCol="0" anchor="t">
            <a:normAutofit/>
          </a:bodyPr>
          <a:lstStyle/>
          <a:p>
            <a:r>
              <a:rPr lang="en-US" dirty="0"/>
              <a:t>Push as much computation as possible to the server</a:t>
            </a:r>
          </a:p>
          <a:p>
            <a:pPr lvl="1"/>
            <a:r>
              <a:rPr lang="en-US" dirty="0"/>
              <a:t>Client vs Server evaluation</a:t>
            </a:r>
          </a:p>
          <a:p>
            <a:r>
              <a:rPr lang="en-US" dirty="0"/>
              <a:t>Raw SQL queries (or SPs) for full control on expressiveness and performance </a:t>
            </a:r>
          </a:p>
          <a:p>
            <a:r>
              <a:rPr lang="en-US" dirty="0"/>
              <a:t>Be mindful of the N+1 issue</a:t>
            </a:r>
          </a:p>
          <a:p>
            <a:r>
              <a:rPr lang="en-US" dirty="0"/>
              <a:t>Filtering and projections</a:t>
            </a:r>
          </a:p>
          <a:p>
            <a:pPr lvl="1"/>
            <a:r>
              <a:rPr lang="en-US" dirty="0"/>
              <a:t>Only load the data that you really need.</a:t>
            </a:r>
            <a:endParaRPr lang="en-US" dirty="0">
              <a:cs typeface="Segoe UI"/>
            </a:endParaRPr>
          </a:p>
          <a:p>
            <a:pPr lvl="1"/>
            <a:r>
              <a:rPr lang="en-US" dirty="0">
                <a:cs typeface="Segoe UI"/>
              </a:rPr>
              <a:t>Balance Include(s) and Select(s) depending on size of the </a:t>
            </a:r>
            <a:r>
              <a:rPr lang="en-US" dirty="0" err="1">
                <a:cs typeface="Segoe UI"/>
              </a:rPr>
              <a:t>resultset</a:t>
            </a:r>
            <a:r>
              <a:rPr lang="en-US" dirty="0">
                <a:cs typeface="Segoe UI"/>
              </a:rPr>
              <a:t> vs multiple SQL commands.</a:t>
            </a:r>
          </a:p>
          <a:p>
            <a:r>
              <a:rPr lang="en-US" dirty="0"/>
              <a:t>Do I need change tracking?</a:t>
            </a:r>
          </a:p>
          <a:p>
            <a:pPr lvl="1"/>
            <a:r>
              <a:rPr lang="en-US" dirty="0"/>
              <a:t>Be aware of the overhead, unless it is needed for generating “Unit of Work” activities</a:t>
            </a:r>
          </a:p>
          <a:p>
            <a:pPr lvl="1"/>
            <a:r>
              <a:rPr lang="en-US" dirty="0"/>
              <a:t>Can turn it off at </a:t>
            </a:r>
            <a:r>
              <a:rPr lang="en-US" dirty="0" err="1"/>
              <a:t>dbcontext</a:t>
            </a:r>
            <a:r>
              <a:rPr lang="en-US" dirty="0"/>
              <a:t> level by calling 	</a:t>
            </a:r>
            <a:r>
              <a:rPr lang="en-US" i="1" dirty="0"/>
              <a:t>.</a:t>
            </a:r>
            <a:r>
              <a:rPr lang="en-US" i="1" dirty="0" err="1"/>
              <a:t>UseQueryTrackingBehavior</a:t>
            </a:r>
            <a:r>
              <a:rPr lang="en-US" i="1" dirty="0"/>
              <a:t>(</a:t>
            </a:r>
            <a:r>
              <a:rPr lang="en-US" i="1" dirty="0" err="1"/>
              <a:t>QueryTrackingBehavior.NoTracking</a:t>
            </a:r>
            <a:r>
              <a:rPr lang="en-US" i="1" dirty="0"/>
              <a:t>)</a:t>
            </a:r>
          </a:p>
        </p:txBody>
      </p:sp>
    </p:spTree>
    <p:extLst>
      <p:ext uri="{BB962C8B-B14F-4D97-AF65-F5344CB8AC3E}">
        <p14:creationId xmlns:p14="http://schemas.microsoft.com/office/powerpoint/2010/main" val="1163560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D85A5-DEC7-401D-BEBD-E36587C2E493}"/>
              </a:ext>
            </a:extLst>
          </p:cNvPr>
          <p:cNvSpPr>
            <a:spLocks noGrp="1"/>
          </p:cNvSpPr>
          <p:nvPr>
            <p:ph type="title"/>
          </p:nvPr>
        </p:nvSpPr>
        <p:spPr/>
        <p:txBody>
          <a:bodyPr/>
          <a:lstStyle/>
          <a:p>
            <a:r>
              <a:rPr lang="en-US" dirty="0"/>
              <a:t>Performance</a:t>
            </a:r>
          </a:p>
        </p:txBody>
      </p:sp>
      <p:sp>
        <p:nvSpPr>
          <p:cNvPr id="5" name="Content Placeholder 4">
            <a:extLst>
              <a:ext uri="{FF2B5EF4-FFF2-40B4-BE49-F238E27FC236}">
                <a16:creationId xmlns:a16="http://schemas.microsoft.com/office/drawing/2014/main" id="{749A9A1B-F3D2-4317-A62E-E0D2421FC6AD}"/>
              </a:ext>
            </a:extLst>
          </p:cNvPr>
          <p:cNvSpPr>
            <a:spLocks noGrp="1"/>
          </p:cNvSpPr>
          <p:nvPr>
            <p:ph sz="quarter" idx="10"/>
          </p:nvPr>
        </p:nvSpPr>
        <p:spPr/>
        <p:txBody>
          <a:bodyPr/>
          <a:lstStyle/>
          <a:p>
            <a:r>
              <a:rPr lang="en-US" dirty="0"/>
              <a:t>Measure, measure, measure (e.g. </a:t>
            </a:r>
            <a:r>
              <a:rPr lang="en-US" dirty="0">
                <a:hlinkClick r:id="rId2"/>
              </a:rPr>
              <a:t>https://benchmarkdotnet.org/</a:t>
            </a:r>
            <a:r>
              <a:rPr lang="en-US" dirty="0"/>
              <a:t>)</a:t>
            </a:r>
          </a:p>
          <a:p>
            <a:r>
              <a:rPr lang="en-US" dirty="0"/>
              <a:t>From simple </a:t>
            </a:r>
            <a:r>
              <a:rPr lang="en-US" dirty="0">
                <a:hlinkClick r:id="rId3"/>
              </a:rPr>
              <a:t>logging</a:t>
            </a:r>
            <a:r>
              <a:rPr lang="en-US" dirty="0"/>
              <a:t> to complex diagnostics listeners</a:t>
            </a:r>
          </a:p>
          <a:p>
            <a:r>
              <a:rPr lang="en-US" dirty="0"/>
              <a:t>Pure database performance</a:t>
            </a:r>
          </a:p>
          <a:p>
            <a:pPr lvl="1"/>
            <a:r>
              <a:rPr lang="en-US" dirty="0"/>
              <a:t>Diagnose your queries in Azure SQL, look for the obvious (missing indexes, parameter sniffing, bad resource consumption, etc.)</a:t>
            </a:r>
          </a:p>
          <a:p>
            <a:r>
              <a:rPr lang="en-US" dirty="0"/>
              <a:t>Network data transfer</a:t>
            </a:r>
          </a:p>
          <a:p>
            <a:pPr lvl="1"/>
            <a:r>
              <a:rPr lang="en-US" dirty="0"/>
              <a:t>Implement efficient projection and filtering</a:t>
            </a:r>
          </a:p>
          <a:p>
            <a:r>
              <a:rPr lang="en-US" dirty="0"/>
              <a:t>Network roundtrips</a:t>
            </a:r>
          </a:p>
          <a:p>
            <a:pPr lvl="1"/>
            <a:r>
              <a:rPr lang="en-US" dirty="0"/>
              <a:t>Reduce chattiness, make sure to leverage </a:t>
            </a:r>
            <a:r>
              <a:rPr lang="en-US" dirty="0">
                <a:hlinkClick r:id="rId4"/>
              </a:rPr>
              <a:t>batching</a:t>
            </a:r>
            <a:r>
              <a:rPr lang="en-US" dirty="0"/>
              <a:t> for database interactions</a:t>
            </a:r>
          </a:p>
          <a:p>
            <a:r>
              <a:rPr lang="en-US" dirty="0"/>
              <a:t>EF runtime</a:t>
            </a:r>
          </a:p>
          <a:p>
            <a:pPr lvl="1"/>
            <a:r>
              <a:rPr lang="en-US" dirty="0"/>
              <a:t>Compiled queries, compiled models, </a:t>
            </a:r>
          </a:p>
        </p:txBody>
      </p:sp>
    </p:spTree>
    <p:extLst>
      <p:ext uri="{BB962C8B-B14F-4D97-AF65-F5344CB8AC3E}">
        <p14:creationId xmlns:p14="http://schemas.microsoft.com/office/powerpoint/2010/main" val="398243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469F0-7BED-4AF3-871B-9918ECA88C5F}"/>
              </a:ext>
            </a:extLst>
          </p:cNvPr>
          <p:cNvSpPr>
            <a:spLocks noGrp="1"/>
          </p:cNvSpPr>
          <p:nvPr>
            <p:ph type="title"/>
          </p:nvPr>
        </p:nvSpPr>
        <p:spPr>
          <a:xfrm>
            <a:off x="149770" y="206347"/>
            <a:ext cx="11018520" cy="553998"/>
          </a:xfrm>
        </p:spPr>
        <p:txBody>
          <a:bodyPr>
            <a:normAutofit/>
          </a:bodyPr>
          <a:lstStyle/>
          <a:p>
            <a:r>
              <a:rPr lang="en-US" dirty="0"/>
              <a:t>SQL Server Experiences</a:t>
            </a:r>
          </a:p>
        </p:txBody>
      </p:sp>
      <p:graphicFrame>
        <p:nvGraphicFramePr>
          <p:cNvPr id="5" name="Diagram 4">
            <a:extLst>
              <a:ext uri="{FF2B5EF4-FFF2-40B4-BE49-F238E27FC236}">
                <a16:creationId xmlns:a16="http://schemas.microsoft.com/office/drawing/2014/main" id="{26A62897-A515-4D3A-8857-E0CC56E0045F}"/>
              </a:ext>
            </a:extLst>
          </p:cNvPr>
          <p:cNvGraphicFramePr/>
          <p:nvPr>
            <p:extLst>
              <p:ext uri="{D42A27DB-BD31-4B8C-83A1-F6EECF244321}">
                <p14:modId xmlns:p14="http://schemas.microsoft.com/office/powerpoint/2010/main" val="862093760"/>
              </p:ext>
            </p:extLst>
          </p:nvPr>
        </p:nvGraphicFramePr>
        <p:xfrm>
          <a:off x="781141" y="517979"/>
          <a:ext cx="10048631" cy="6699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a:extLst>
              <a:ext uri="{FF2B5EF4-FFF2-40B4-BE49-F238E27FC236}">
                <a16:creationId xmlns:a16="http://schemas.microsoft.com/office/drawing/2014/main" id="{E8387CD5-8158-4248-AF57-B5B731DC87BD}"/>
              </a:ext>
            </a:extLst>
          </p:cNvPr>
          <p:cNvGraphicFramePr>
            <a:graphicFrameLocks noGrp="1"/>
          </p:cNvGraphicFramePr>
          <p:nvPr/>
        </p:nvGraphicFramePr>
        <p:xfrm>
          <a:off x="7217087" y="1071977"/>
          <a:ext cx="3786146" cy="4493820"/>
        </p:xfrm>
        <a:graphic>
          <a:graphicData uri="http://schemas.openxmlformats.org/drawingml/2006/table">
            <a:tbl>
              <a:tblPr>
                <a:tableStyleId>{5C22544A-7EE6-4342-B048-85BDC9FD1C3A}</a:tableStyleId>
              </a:tblPr>
              <a:tblGrid>
                <a:gridCol w="1299643">
                  <a:extLst>
                    <a:ext uri="{9D8B030D-6E8A-4147-A177-3AD203B41FA5}">
                      <a16:colId xmlns:a16="http://schemas.microsoft.com/office/drawing/2014/main" val="3444036915"/>
                    </a:ext>
                  </a:extLst>
                </a:gridCol>
                <a:gridCol w="1397463">
                  <a:extLst>
                    <a:ext uri="{9D8B030D-6E8A-4147-A177-3AD203B41FA5}">
                      <a16:colId xmlns:a16="http://schemas.microsoft.com/office/drawing/2014/main" val="3577536748"/>
                    </a:ext>
                  </a:extLst>
                </a:gridCol>
                <a:gridCol w="845203">
                  <a:extLst>
                    <a:ext uri="{9D8B030D-6E8A-4147-A177-3AD203B41FA5}">
                      <a16:colId xmlns:a16="http://schemas.microsoft.com/office/drawing/2014/main" val="973049511"/>
                    </a:ext>
                  </a:extLst>
                </a:gridCol>
                <a:gridCol w="243837">
                  <a:extLst>
                    <a:ext uri="{9D8B030D-6E8A-4147-A177-3AD203B41FA5}">
                      <a16:colId xmlns:a16="http://schemas.microsoft.com/office/drawing/2014/main" val="53288287"/>
                    </a:ext>
                  </a:extLst>
                </a:gridCol>
              </a:tblGrid>
              <a:tr h="240222">
                <a:tc>
                  <a:txBody>
                    <a:bodyPr/>
                    <a:lstStyle/>
                    <a:p>
                      <a:r>
                        <a:rPr lang="en-US" sz="1100" strike="noStrike"/>
                        <a:t>Azure Portal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Azure Data Studio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SSMS</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strike="noStrike"/>
                        <a:t>SSMS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765072"/>
                  </a:ext>
                </a:extLst>
              </a:tr>
              <a:tr h="0">
                <a:tc>
                  <a:txBody>
                    <a:bodyPr/>
                    <a:lstStyle/>
                    <a:p>
                      <a:r>
                        <a:rPr lang="en-US" sz="1100" strike="noStrike"/>
                        <a:t>SQL Projects in Visual Studio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Mssql Ext to </a:t>
                      </a:r>
                      <a:br>
                        <a:rPr lang="en-US" sz="1100" strike="noStrike"/>
                      </a:br>
                      <a:r>
                        <a:rPr lang="en-US" sz="1100" strike="noStrike"/>
                        <a:t>VS Code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SSMA</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strike="noStrike"/>
                        <a:t>SSMA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438133"/>
                  </a:ext>
                </a:extLst>
              </a:tr>
              <a:tr h="0">
                <a:tc>
                  <a:txBody>
                    <a:bodyPr/>
                    <a:lstStyle/>
                    <a:p>
                      <a:r>
                        <a:rPr lang="en-US" sz="1100" strike="noStrike"/>
                        <a:t>Legacy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 </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2788019"/>
                  </a:ext>
                </a:extLst>
              </a:tr>
              <a:tr h="0">
                <a:tc>
                  <a:txBody>
                    <a:bodyPr/>
                    <a:lstStyle/>
                    <a:p>
                      <a:pPr lvl="0"/>
                      <a:r>
                        <a:rPr lang="en-US" sz="1100" strike="noStrike"/>
                        <a:t>Notebook Viewer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100" strike="noStrike"/>
                        <a:t>Jupyter Books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a:t>Kernels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err="1"/>
                        <a:t>Jupyter</a:t>
                      </a:r>
                      <a:r>
                        <a:rPr lang="en-US" sz="1100" strike="noStrike"/>
                        <a:t> Books</a:t>
                      </a:r>
                    </a:p>
                    <a:p>
                      <a:pPr lvl="0"/>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9848771"/>
                  </a:ext>
                </a:extLst>
              </a:tr>
              <a:tr h="0">
                <a:tc>
                  <a:txBody>
                    <a:bodyPr/>
                    <a:lstStyle/>
                    <a:p>
                      <a:r>
                        <a:rPr lang="en-US" sz="1100" strike="noStrike"/>
                        <a:t>Notebooks as Documentation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Notebooks as User Experiences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trike="noStrike" kern="1200">
                          <a:solidFill>
                            <a:schemeClr val="dk1"/>
                          </a:solidFill>
                          <a:latin typeface="+mn-lt"/>
                          <a:ea typeface="+mn-ea"/>
                          <a:cs typeface="+mn-cs"/>
                        </a:rPr>
                        <a:t> </a:t>
                      </a: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401551"/>
                  </a:ext>
                </a:extLst>
              </a:tr>
              <a:tr h="191542">
                <a:tc>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926889"/>
                  </a:ext>
                </a:extLst>
              </a:tr>
              <a:tr h="0">
                <a:tc>
                  <a:txBody>
                    <a:bodyPr/>
                    <a:lstStyle/>
                    <a:p>
                      <a:pPr lvl="0"/>
                      <a:r>
                        <a:rPr lang="en-US" sz="1100" strike="noStrike" err="1"/>
                        <a:t>Sqlcmd</a:t>
                      </a: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1100" strike="noStrike"/>
                        <a:t>Sqlpackage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err="1"/>
                        <a:t>Azdata</a:t>
                      </a:r>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vl="0"/>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402830"/>
                  </a:ext>
                </a:extLst>
              </a:tr>
              <a:tr h="152400">
                <a:tc>
                  <a:txBody>
                    <a:bodyPr/>
                    <a:lstStyle/>
                    <a:p>
                      <a:r>
                        <a:rPr lang="en-US" sz="1100" strike="noStrike"/>
                        <a:t>Mssql-cli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trike="noStrike"/>
                        <a:t>Powershell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a:t>BCP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6142723"/>
                  </a:ext>
                </a:extLst>
              </a:tr>
              <a:tr h="321468">
                <a:tc>
                  <a:txBody>
                    <a:bodyPr/>
                    <a:lstStyle/>
                    <a:p>
                      <a:r>
                        <a:rPr lang="en-US" sz="1100" strike="noStrike"/>
                        <a:t>Legacy Utilities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strike="noStrike" kern="120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p>
                    <a:p>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093157"/>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SMO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DacFX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327402"/>
                  </a:ext>
                </a:extLst>
              </a:tr>
              <a:tr h="3244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Drivers  (</a:t>
                      </a:r>
                      <a:r>
                        <a:rPr lang="en-US" sz="1100" strike="noStrike" err="1"/>
                        <a:t>SqlClient</a:t>
                      </a:r>
                      <a:r>
                        <a:rPr lang="en-US" sz="1100" strike="noStrike"/>
                        <a:t>, JDBC, ODBC, OLEDB, PyODBC, PHP, Tedious/Node.js, Go)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8405382"/>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9174129"/>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T-SQL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DDL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911493"/>
                  </a:ext>
                </a:extLst>
              </a:tr>
              <a:tr h="3244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Trace Flags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strike="noStrike"/>
                        <a:t>Startup Parameters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strike="noStrik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124758"/>
                  </a:ext>
                </a:extLst>
              </a:tr>
            </a:tbl>
          </a:graphicData>
        </a:graphic>
      </p:graphicFrame>
    </p:spTree>
    <p:extLst>
      <p:ext uri="{BB962C8B-B14F-4D97-AF65-F5344CB8AC3E}">
        <p14:creationId xmlns:p14="http://schemas.microsoft.com/office/powerpoint/2010/main" val="41909951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29EFF78B-2B71-4FA4-9706-E52EA785D705}"/>
              </a:ext>
            </a:extLst>
          </p:cNvPr>
          <p:cNvSpPr>
            <a:spLocks noGrp="1"/>
          </p:cNvSpPr>
          <p:nvPr>
            <p:ph type="body" sz="quarter" idx="12"/>
          </p:nvPr>
        </p:nvSpPr>
        <p:spPr/>
        <p:txBody>
          <a:bodyPr/>
          <a:lstStyle/>
          <a:p>
            <a:endParaRPr lang="en-US" dirty="0"/>
          </a:p>
        </p:txBody>
      </p:sp>
      <p:sp>
        <p:nvSpPr>
          <p:cNvPr id="6" name="TextBox 5">
            <a:extLst>
              <a:ext uri="{FF2B5EF4-FFF2-40B4-BE49-F238E27FC236}">
                <a16:creationId xmlns:a16="http://schemas.microsoft.com/office/drawing/2014/main" id="{24EDA0DE-7D6F-4AD2-9FB7-C11C509DC4EC}"/>
              </a:ext>
            </a:extLst>
          </p:cNvPr>
          <p:cNvSpPr txBox="1"/>
          <p:nvPr/>
        </p:nvSpPr>
        <p:spPr>
          <a:xfrm>
            <a:off x="526409" y="4761371"/>
            <a:ext cx="6740554" cy="363946"/>
          </a:xfrm>
          <a:prstGeom prst="rect">
            <a:avLst/>
          </a:prstGeom>
          <a:noFill/>
        </p:spPr>
        <p:txBody>
          <a:bodyPr wrap="square">
            <a:spAutoFit/>
          </a:bodyPr>
          <a:lstStyle/>
          <a:p>
            <a:r>
              <a:rPr lang="en-US" dirty="0"/>
              <a:t>https://github.com/scoriani/azure-sql-db-client-stack</a:t>
            </a:r>
          </a:p>
        </p:txBody>
      </p:sp>
    </p:spTree>
    <p:extLst>
      <p:ext uri="{BB962C8B-B14F-4D97-AF65-F5344CB8AC3E}">
        <p14:creationId xmlns:p14="http://schemas.microsoft.com/office/powerpoint/2010/main" val="7001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5" name="Text Placeholder 4"/>
          <p:cNvSpPr>
            <a:spLocks noGrp="1"/>
          </p:cNvSpPr>
          <p:nvPr>
            <p:ph type="body" sz="quarter" idx="10"/>
          </p:nvPr>
        </p:nvSpPr>
        <p:spPr>
          <a:xfrm>
            <a:off x="584200" y="1435100"/>
            <a:ext cx="11018838" cy="2585323"/>
          </a:xfrm>
        </p:spPr>
        <p:txBody>
          <a:bodyPr vert="horz" wrap="square" lIns="0" tIns="0" rIns="0" bIns="0" rtlCol="0" anchor="t">
            <a:spAutoFit/>
          </a:bodyPr>
          <a:lstStyle/>
          <a:p>
            <a:pPr marL="457200" indent="-457200">
              <a:buAutoNum type="arabicPeriod"/>
            </a:pPr>
            <a:r>
              <a:rPr lang="en-US" sz="2400" dirty="0">
                <a:hlinkClick r:id="rId3"/>
              </a:rPr>
              <a:t>What’s new in EF Core 6.0?</a:t>
            </a:r>
            <a:endParaRPr lang="en-US" sz="2400" dirty="0"/>
          </a:p>
          <a:p>
            <a:pPr marL="457200" indent="-457200">
              <a:buAutoNum type="arabicPeriod"/>
            </a:pPr>
            <a:r>
              <a:rPr lang="en-US" sz="2400" dirty="0">
                <a:hlinkClick r:id="rId4"/>
              </a:rPr>
              <a:t>EF Core Community Standups</a:t>
            </a:r>
            <a:endParaRPr lang="en-US" sz="2400" dirty="0"/>
          </a:p>
          <a:p>
            <a:pPr marL="457200" indent="-457200">
              <a:buAutoNum type="arabicPeriod"/>
            </a:pPr>
            <a:r>
              <a:rPr lang="en-US" sz="2400" dirty="0">
                <a:hlinkClick r:id="rId5"/>
              </a:rPr>
              <a:t>Introduction to EF Core 6.0 Performance</a:t>
            </a:r>
            <a:endParaRPr lang="en-US" sz="2400" dirty="0"/>
          </a:p>
          <a:p>
            <a:pPr marL="457200" indent="-457200">
              <a:buAutoNum type="arabicPeriod"/>
            </a:pPr>
            <a:r>
              <a:rPr lang="en-US" sz="2400" dirty="0">
                <a:hlinkClick r:id="rId6"/>
              </a:rPr>
              <a:t>Microsoft SQL Server EF Core Database Provider</a:t>
            </a:r>
            <a:endParaRPr lang="en-US" sz="2400" dirty="0"/>
          </a:p>
          <a:p>
            <a:pPr marL="457200" indent="-457200">
              <a:buAutoNum type="arabicPeriod"/>
            </a:pPr>
            <a:r>
              <a:rPr lang="en-US" sz="2400" dirty="0">
                <a:hlinkClick r:id="rId7"/>
              </a:rPr>
              <a:t>EF Core 6 modeling</a:t>
            </a:r>
            <a:endParaRPr lang="en-US" sz="2400" dirty="0"/>
          </a:p>
          <a:p>
            <a:pPr marL="457200" indent="-457200">
              <a:buAutoNum type="arabicPeriod"/>
            </a:pPr>
            <a:r>
              <a:rPr lang="en-US" sz="2400" dirty="0">
                <a:hlinkClick r:id="rId8"/>
              </a:rPr>
              <a:t>Querying data</a:t>
            </a:r>
            <a:endParaRPr lang="en-US" sz="2400" dirty="0"/>
          </a:p>
        </p:txBody>
      </p:sp>
    </p:spTree>
    <p:extLst>
      <p:ext uri="{BB962C8B-B14F-4D97-AF65-F5344CB8AC3E}">
        <p14:creationId xmlns:p14="http://schemas.microsoft.com/office/powerpoint/2010/main" val="24230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3167" y="3630390"/>
            <a:ext cx="12188833" cy="513156"/>
          </a:xfrm>
          <a:prstGeom prst="rect">
            <a:avLst/>
          </a:prstGeom>
          <a:solidFill>
            <a:srgbClr val="F2F2F2"/>
          </a:solidFill>
          <a:ln w="12700" cap="flat" cmpd="sng" algn="ctr">
            <a:noFill/>
            <a:prstDash val="solid"/>
            <a:miter lim="800000"/>
          </a:ln>
          <a:effectLst/>
        </p:spPr>
        <p:txBody>
          <a:bodyPr rtlCol="0" anchor="ctr"/>
          <a:lstStyle/>
          <a:p>
            <a:pPr algn="ctr" defTabSz="623438">
              <a:defRPr/>
            </a:pPr>
            <a:endParaRPr lang="en-IN" sz="1227"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3676" y="3614394"/>
            <a:ext cx="12188536" cy="87314"/>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623438">
              <a:defRPr/>
            </a:pPr>
            <a:endParaRPr lang="en-US" sz="1227"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2373" y="4808354"/>
            <a:ext cx="11633703" cy="1069050"/>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623438">
                <a:defRPr/>
              </a:pPr>
              <a:endParaRPr lang="en-US" sz="1227" kern="0" dirty="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62826" hangingPunct="0"/>
              <a:endParaRPr lang="en-US" sz="2182">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3887" y="3762276"/>
            <a:ext cx="3740727" cy="281167"/>
          </a:xfrm>
          <a:prstGeom prst="rect">
            <a:avLst/>
          </a:prstGeom>
          <a:noFill/>
          <a:ln w="12700" cap="flat" cmpd="sng" algn="ctr">
            <a:noFill/>
            <a:prstDash val="solid"/>
            <a:miter lim="800000"/>
          </a:ln>
          <a:effectLst/>
        </p:spPr>
        <p:txBody>
          <a:bodyPr wrap="square" lIns="0" rIns="0" rtlCol="0" anchor="t">
            <a:spAutoFit/>
          </a:bodyPr>
          <a:lstStyle/>
          <a:p>
            <a:pPr algn="ctr" defTabSz="623438">
              <a:defRPr/>
            </a:pPr>
            <a:r>
              <a:rPr lang="en-US" sz="1227" kern="0" dirty="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162669" y="3762276"/>
            <a:ext cx="3740727" cy="281167"/>
          </a:xfrm>
          <a:prstGeom prst="rect">
            <a:avLst/>
          </a:prstGeom>
          <a:noFill/>
          <a:ln w="12700" cap="flat" cmpd="sng" algn="ctr">
            <a:noFill/>
            <a:prstDash val="solid"/>
            <a:miter lim="800000"/>
          </a:ln>
          <a:effectLst/>
        </p:spPr>
        <p:txBody>
          <a:bodyPr wrap="square" lIns="0" rIns="0" rtlCol="0" anchor="t">
            <a:spAutoFit/>
          </a:bodyPr>
          <a:lstStyle/>
          <a:p>
            <a:pPr algn="ctr" defTabSz="623438">
              <a:defRPr/>
            </a:pPr>
            <a:r>
              <a:rPr lang="en-US" sz="1227" kern="0" dirty="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786494"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5991451"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081450" y="3762276"/>
            <a:ext cx="3740727" cy="281167"/>
          </a:xfrm>
          <a:prstGeom prst="rect">
            <a:avLst/>
          </a:prstGeom>
          <a:noFill/>
          <a:ln w="12700" cap="flat" cmpd="sng" algn="ctr">
            <a:noFill/>
            <a:prstDash val="solid"/>
            <a:miter lim="800000"/>
          </a:ln>
          <a:effectLst/>
        </p:spPr>
        <p:txBody>
          <a:bodyPr lIns="0" rIns="0" rtlCol="0" anchor="t">
            <a:spAutoFit/>
          </a:bodyPr>
          <a:lstStyle/>
          <a:p>
            <a:pPr algn="ctr" defTabSz="623438">
              <a:defRPr/>
            </a:pPr>
            <a:r>
              <a:rPr lang="en-US" sz="1227" kern="0" dirty="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73651" y="5050491"/>
            <a:ext cx="11049855" cy="523220"/>
          </a:xfrm>
          <a:prstGeom prst="rect">
            <a:avLst/>
          </a:prstGeom>
        </p:spPr>
        <p:txBody>
          <a:bodyPr wrap="square" lIns="91440" tIns="45720" rIns="91440" bIns="45720" anchor="t">
            <a:spAutoFit/>
          </a:bodyPr>
          <a:lstStyle/>
          <a:p>
            <a:pPr marL="157480" defTabSz="623438">
              <a:defRPr/>
            </a:pPr>
            <a:r>
              <a:rPr lang="en-US" sz="2800" kern="0" dirty="0">
                <a:latin typeface="Segoe UI Semibold"/>
                <a:cs typeface="Segoe UI Semibold"/>
              </a:rPr>
              <a:t>Get started at </a:t>
            </a:r>
            <a:r>
              <a:rPr lang="en-US" sz="2800" b="1" kern="0" dirty="0">
                <a:solidFill>
                  <a:srgbClr val="0078D4"/>
                </a:solidFill>
                <a:latin typeface="Segoe UI Semibold"/>
                <a:cs typeface="Segoe UI Semibold"/>
                <a:hlinkClick r:id="rId3"/>
              </a:rPr>
              <a:t>aka.ms/azuresqlfundamentals</a:t>
            </a:r>
            <a:endParaRPr lang="en-US" sz="2800" b="1" kern="0" dirty="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9910232" y="3617526"/>
            <a:ext cx="83163" cy="81049"/>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23438"/>
            <a:endParaRPr lang="en-IN" sz="1227" dirty="0">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52600" y="332508"/>
            <a:ext cx="1526359" cy="325418"/>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17843" y="773174"/>
            <a:ext cx="11545422" cy="715121"/>
          </a:xfrm>
          <a:prstGeom prst="rect">
            <a:avLst/>
          </a:prstGeom>
          <a:noFill/>
        </p:spPr>
        <p:txBody>
          <a:bodyPr wrap="square" lIns="0" tIns="45720" rIns="0" bIns="45720" anchor="t">
            <a:spAutoFit/>
          </a:bodyPr>
          <a:lstStyle/>
          <a:p>
            <a:pPr defTabSz="623438">
              <a:defRPr/>
            </a:pPr>
            <a:r>
              <a:rPr lang="en-US" sz="4050" kern="0" dirty="0">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1510" y="2175783"/>
            <a:ext cx="12183350" cy="1208228"/>
          </a:xfrm>
          <a:prstGeom prst="rect">
            <a:avLst/>
          </a:prstGeom>
          <a:solidFill>
            <a:srgbClr val="F2F2F2"/>
          </a:solidFill>
          <a:ln w="12700" cap="flat" cmpd="sng" algn="ctr">
            <a:noFill/>
            <a:prstDash val="solid"/>
            <a:miter lim="800000"/>
          </a:ln>
          <a:effectLst/>
        </p:spPr>
        <p:txBody>
          <a:bodyPr rtlCol="0" anchor="ctr"/>
          <a:lstStyle/>
          <a:p>
            <a:pPr algn="ctr" defTabSz="623438">
              <a:defRPr/>
            </a:pPr>
            <a:endParaRPr lang="en-IN" sz="1227" kern="0" dirty="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17844" y="2256693"/>
            <a:ext cx="5899286" cy="1046410"/>
          </a:xfrm>
          <a:prstGeom prst="rect">
            <a:avLst/>
          </a:prstGeom>
          <a:noFill/>
          <a:ln w="12700" cap="flat" cmpd="sng" algn="ctr">
            <a:noFill/>
            <a:prstDash val="solid"/>
            <a:miter lim="800000"/>
          </a:ln>
          <a:effectLst/>
        </p:spPr>
        <p:txBody>
          <a:bodyPr lIns="0" rIns="0" rtlCol="0" anchor="ctr"/>
          <a:lstStyle/>
          <a:p>
            <a:pPr defTabSz="623438">
              <a:spcAft>
                <a:spcPts val="273"/>
              </a:spcAft>
              <a:defRPr/>
            </a:pPr>
            <a:r>
              <a:rPr lang="en-US" sz="1600" kern="0" dirty="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6938070" y="2100453"/>
            <a:ext cx="4862945" cy="1332607"/>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23438">
              <a:defRPr/>
            </a:pPr>
            <a:endParaRPr lang="en-US" sz="1227" kern="0" dirty="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236058" y="2344781"/>
            <a:ext cx="4292637" cy="843949"/>
            <a:chOff x="4197703" y="2116590"/>
            <a:chExt cx="3468152" cy="1237793"/>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16590"/>
              <a:ext cx="3334180" cy="677110"/>
              <a:chOff x="4019585" y="2116590"/>
              <a:chExt cx="3334180" cy="677110"/>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23438">
                  <a:defRPr/>
                </a:pPr>
                <a:r>
                  <a:rPr lang="en-US" sz="1364" b="1" kern="0" dirty="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16590"/>
                <a:ext cx="691592" cy="677110"/>
              </a:xfrm>
              <a:prstGeom prst="rect">
                <a:avLst/>
              </a:prstGeom>
            </p:spPr>
            <p:txBody>
              <a:bodyPr wrap="none" lIns="0" tIns="0" rIns="0" bIns="0" anchor="b">
                <a:spAutoFit/>
              </a:bodyPr>
              <a:lstStyle/>
              <a:p>
                <a:pPr defTabSz="623438">
                  <a:defRPr/>
                </a:pPr>
                <a:r>
                  <a:rPr lang="en-US" sz="3000" kern="0" dirty="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23438">
                <a:defRPr/>
              </a:pPr>
              <a:r>
                <a:rPr lang="en-US" sz="1091" kern="0" dirty="0">
                  <a:solidFill>
                    <a:srgbClr val="2F2F2F"/>
                  </a:solidFill>
                  <a:latin typeface="Segoe UI"/>
                  <a:cs typeface="Segoe UI" panose="020B0502040204020203" pitchFamily="34" charset="0"/>
                </a:rPr>
                <a:t>58% of certified professionals report Azure certifications </a:t>
              </a:r>
              <a:br>
                <a:rPr lang="en-US" sz="1091" kern="0" dirty="0">
                  <a:solidFill>
                    <a:srgbClr val="2F2F2F"/>
                  </a:solidFill>
                  <a:latin typeface="Segoe UI"/>
                  <a:cs typeface="Segoe UI" panose="020B0502040204020203" pitchFamily="34" charset="0"/>
                </a:rPr>
              </a:br>
              <a:r>
                <a:rPr lang="en-US" sz="1091" kern="0" dirty="0">
                  <a:solidFill>
                    <a:srgbClr val="2F2F2F"/>
                  </a:solidFill>
                  <a:latin typeface="Segoe UI"/>
                  <a:cs typeface="Segoe UI" panose="020B0502040204020203" pitchFamily="34" charset="0"/>
                </a:rPr>
                <a:t>have helped them improve their career progression opportunities </a:t>
              </a:r>
              <a:r>
                <a:rPr lang="en-US" sz="1091" kern="0" baseline="30000" dirty="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3173" y="1485688"/>
            <a:ext cx="6359236" cy="436418"/>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41179" defTabSz="914396">
              <a:defRPr/>
            </a:pPr>
            <a:r>
              <a:rPr lang="en-US" sz="1909" dirty="0">
                <a:solidFill>
                  <a:srgbClr val="FFFFFF"/>
                </a:solidFill>
                <a:latin typeface="Segoe UI Semibold"/>
                <a:cs typeface="Segoe UI Semibold"/>
              </a:rPr>
              <a:t>The next step to expanding your technical skills </a:t>
            </a:r>
            <a:endParaRPr lang="en-US" sz="1909" i="1" dirty="0">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3400" y="6587890"/>
            <a:ext cx="5814162" cy="218201"/>
          </a:xfrm>
          <a:prstGeom prst="rect">
            <a:avLst/>
          </a:prstGeom>
          <a:solidFill>
            <a:sysClr val="window" lastClr="FFFFFF">
              <a:alpha val="50000"/>
            </a:sysClr>
          </a:solidFill>
        </p:spPr>
        <p:txBody>
          <a:bodyPr wrap="square" lIns="0">
            <a:spAutoFit/>
          </a:bodyPr>
          <a:lstStyle/>
          <a:p>
            <a:pPr defTabSz="623438">
              <a:defRPr/>
            </a:pPr>
            <a:r>
              <a:rPr lang="en-US" sz="818" kern="0" baseline="30000" dirty="0">
                <a:solidFill>
                  <a:srgbClr val="2F2F2F"/>
                </a:solidFill>
                <a:latin typeface="Segoe UI" panose="020B0502040204020203" pitchFamily="34" charset="0"/>
                <a:cs typeface="Segoe UI" panose="020B0502040204020203" pitchFamily="34" charset="0"/>
              </a:rPr>
              <a:t>* </a:t>
            </a:r>
            <a:r>
              <a:rPr lang="en-US" sz="818" kern="0" dirty="0">
                <a:solidFill>
                  <a:srgbClr val="2F2F2F"/>
                </a:solidFill>
                <a:latin typeface="Segoe UI" panose="020B0502040204020203" pitchFamily="34" charset="0"/>
                <a:cs typeface="Segoe UI" panose="020B0502040204020203" pitchFamily="34" charset="0"/>
              </a:rPr>
              <a:t>Nigel Frank Microsoft Azure Salary Survey (June 2020) </a:t>
            </a:r>
            <a:r>
              <a:rPr lang="en-US" sz="818" u="sng" kern="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18" kern="0" dirty="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8603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7D9013-B1D9-4C65-93C9-F80C0E471C9F}"/>
              </a:ext>
            </a:extLst>
          </p:cNvPr>
          <p:cNvSpPr>
            <a:spLocks noGrp="1"/>
          </p:cNvSpPr>
          <p:nvPr>
            <p:ph type="title"/>
          </p:nvPr>
        </p:nvSpPr>
        <p:spPr>
          <a:xfrm>
            <a:off x="588263" y="457200"/>
            <a:ext cx="11018520" cy="553998"/>
          </a:xfrm>
        </p:spPr>
        <p:txBody>
          <a:bodyPr/>
          <a:lstStyle/>
          <a:p>
            <a:r>
              <a:rPr lang="en-US" dirty="0"/>
              <a:t>Feedback link</a:t>
            </a:r>
          </a:p>
        </p:txBody>
      </p:sp>
      <p:sp>
        <p:nvSpPr>
          <p:cNvPr id="11" name="Content Placeholder 2">
            <a:extLst>
              <a:ext uri="{FF2B5EF4-FFF2-40B4-BE49-F238E27FC236}">
                <a16:creationId xmlns:a16="http://schemas.microsoft.com/office/drawing/2014/main" id="{5DD61B31-F45E-44A9-BA93-14DB8FFA2E42}"/>
              </a:ext>
            </a:extLst>
          </p:cNvPr>
          <p:cNvSpPr>
            <a:spLocks noGrp="1"/>
          </p:cNvSpPr>
          <p:nvPr>
            <p:ph sz="quarter" idx="12"/>
          </p:nvPr>
        </p:nvSpPr>
        <p:spPr>
          <a:xfrm>
            <a:off x="588263" y="1920130"/>
            <a:ext cx="5665525" cy="4833938"/>
          </a:xfrm>
        </p:spPr>
        <p:txBody>
          <a:bodyPr/>
          <a:lstStyle/>
          <a:p>
            <a:pPr marL="0" indent="0">
              <a:buNone/>
            </a:pPr>
            <a:r>
              <a:rPr lang="en-US" dirty="0"/>
              <a:t>Please submit your feedback here:</a:t>
            </a:r>
            <a:endParaRPr lang="en-US" dirty="0">
              <a:hlinkClick r:id="rId2"/>
            </a:endParaRPr>
          </a:p>
          <a:p>
            <a:pPr marL="0" indent="0">
              <a:buNone/>
            </a:pPr>
            <a:endParaRPr lang="en-US" dirty="0">
              <a:hlinkClick r:id="rId2"/>
            </a:endParaRPr>
          </a:p>
          <a:p>
            <a:pPr marL="0" indent="0">
              <a:buNone/>
            </a:pPr>
            <a:r>
              <a:rPr lang="en-US" dirty="0">
                <a:hlinkClick r:id="rId2"/>
              </a:rPr>
              <a:t>https://sqlb.it/?7220</a:t>
            </a:r>
            <a:r>
              <a:rPr lang="en-US" dirty="0"/>
              <a:t> </a:t>
            </a:r>
          </a:p>
        </p:txBody>
      </p:sp>
      <p:pic>
        <p:nvPicPr>
          <p:cNvPr id="4" name="Content Placeholder 3">
            <a:extLst>
              <a:ext uri="{FF2B5EF4-FFF2-40B4-BE49-F238E27FC236}">
                <a16:creationId xmlns:a16="http://schemas.microsoft.com/office/drawing/2014/main" id="{9ADE17A9-3F5A-4444-B287-FAA0A637F29E}"/>
              </a:ext>
            </a:extLst>
          </p:cNvPr>
          <p:cNvPicPr>
            <a:picLocks noGrp="1" noChangeAspect="1"/>
          </p:cNvPicPr>
          <p:nvPr>
            <p:ph sz="quarter" idx="13"/>
          </p:nvPr>
        </p:nvPicPr>
        <p:blipFill>
          <a:blip r:embed="rId3"/>
          <a:stretch>
            <a:fillRect/>
          </a:stretch>
        </p:blipFill>
        <p:spPr>
          <a:xfrm>
            <a:off x="6582569" y="1435100"/>
            <a:ext cx="4833938" cy="4833938"/>
          </a:xfrm>
          <a:prstGeom prst="rect">
            <a:avLst/>
          </a:prstGeom>
          <a:noFill/>
        </p:spPr>
      </p:pic>
    </p:spTree>
    <p:extLst>
      <p:ext uri="{BB962C8B-B14F-4D97-AF65-F5344CB8AC3E}">
        <p14:creationId xmlns:p14="http://schemas.microsoft.com/office/powerpoint/2010/main" val="35099980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1638-0900-4C10-914A-48F65EB83C01}"/>
              </a:ext>
            </a:extLst>
          </p:cNvPr>
          <p:cNvSpPr>
            <a:spLocks noGrp="1"/>
          </p:cNvSpPr>
          <p:nvPr>
            <p:ph type="title"/>
          </p:nvPr>
        </p:nvSpPr>
        <p:spPr>
          <a:xfrm>
            <a:off x="3766829" y="2675751"/>
            <a:ext cx="4330253" cy="1379497"/>
          </a:xfrm>
        </p:spPr>
        <p:txBody>
          <a:bodyPr>
            <a:normAutofit/>
          </a:bodyPr>
          <a:lstStyle/>
          <a:p>
            <a:r>
              <a:rPr lang="en-US" sz="6600" dirty="0"/>
              <a:t>Thank you!</a:t>
            </a:r>
          </a:p>
        </p:txBody>
      </p:sp>
      <p:pic>
        <p:nvPicPr>
          <p:cNvPr id="5" name="Picture 4">
            <a:extLst>
              <a:ext uri="{FF2B5EF4-FFF2-40B4-BE49-F238E27FC236}">
                <a16:creationId xmlns:a16="http://schemas.microsoft.com/office/drawing/2014/main" id="{F11B3DC1-0D1E-4AD7-86F6-A45499038EE4}"/>
              </a:ext>
            </a:extLst>
          </p:cNvPr>
          <p:cNvPicPr>
            <a:picLocks noChangeAspect="1"/>
          </p:cNvPicPr>
          <p:nvPr/>
        </p:nvPicPr>
        <p:blipFill>
          <a:blip r:embed="rId2"/>
          <a:stretch>
            <a:fillRect/>
          </a:stretch>
        </p:blipFill>
        <p:spPr>
          <a:xfrm>
            <a:off x="4813570" y="4494019"/>
            <a:ext cx="2099188" cy="449826"/>
          </a:xfrm>
          <a:prstGeom prst="rect">
            <a:avLst/>
          </a:prstGeom>
        </p:spPr>
      </p:pic>
    </p:spTree>
    <p:extLst>
      <p:ext uri="{BB962C8B-B14F-4D97-AF65-F5344CB8AC3E}">
        <p14:creationId xmlns:p14="http://schemas.microsoft.com/office/powerpoint/2010/main" val="314899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D29C30-5326-4566-9479-AEEE5234EFB4}"/>
              </a:ext>
            </a:extLst>
          </p:cNvPr>
          <p:cNvSpPr>
            <a:spLocks noGrp="1"/>
          </p:cNvSpPr>
          <p:nvPr>
            <p:ph type="body" sz="quarter" idx="10"/>
          </p:nvPr>
        </p:nvSpPr>
        <p:spPr>
          <a:xfrm>
            <a:off x="588263" y="1473694"/>
            <a:ext cx="11334499" cy="4890734"/>
          </a:xfrm>
        </p:spPr>
        <p:txBody>
          <a:bodyPr/>
          <a:lstStyle/>
          <a:p>
            <a:r>
              <a:rPr lang="en-US" dirty="0"/>
              <a:t>Support application development for most modern programming languages and frameworks</a:t>
            </a:r>
          </a:p>
          <a:p>
            <a:r>
              <a:rPr lang="en-US" dirty="0"/>
              <a:t>Available for most Operating Systems, including Windows, macOS and Linux (and UNIX)</a:t>
            </a:r>
          </a:p>
          <a:p>
            <a:r>
              <a:rPr lang="en-US" dirty="0"/>
              <a:t>Main client drivers (</a:t>
            </a:r>
            <a:r>
              <a:rPr lang="en-US" dirty="0" err="1"/>
              <a:t>SqlClient</a:t>
            </a:r>
            <a:r>
              <a:rPr lang="en-US" dirty="0"/>
              <a:t>, JDBC, ODBC and OLE DB) provide complete coverage of various service features in the areas of</a:t>
            </a:r>
          </a:p>
          <a:p>
            <a:pPr lvl="1"/>
            <a:r>
              <a:rPr lang="en-US" sz="2745" dirty="0"/>
              <a:t>Programmability</a:t>
            </a:r>
          </a:p>
          <a:p>
            <a:pPr lvl="1"/>
            <a:r>
              <a:rPr lang="en-US" sz="2745" dirty="0"/>
              <a:t>Security</a:t>
            </a:r>
          </a:p>
          <a:p>
            <a:pPr lvl="1"/>
            <a:r>
              <a:rPr lang="en-US" sz="2745" dirty="0"/>
              <a:t>Performance</a:t>
            </a:r>
          </a:p>
          <a:p>
            <a:pPr lvl="1"/>
            <a:r>
              <a:rPr lang="en-US" sz="2745" dirty="0"/>
              <a:t>Management</a:t>
            </a:r>
          </a:p>
        </p:txBody>
      </p:sp>
      <p:sp>
        <p:nvSpPr>
          <p:cNvPr id="3" name="Title 2">
            <a:extLst>
              <a:ext uri="{FF2B5EF4-FFF2-40B4-BE49-F238E27FC236}">
                <a16:creationId xmlns:a16="http://schemas.microsoft.com/office/drawing/2014/main" id="{F4F39DE6-DB1B-4440-8899-7CA431CA9D88}"/>
              </a:ext>
            </a:extLst>
          </p:cNvPr>
          <p:cNvSpPr>
            <a:spLocks noGrp="1"/>
          </p:cNvSpPr>
          <p:nvPr>
            <p:ph type="title"/>
          </p:nvPr>
        </p:nvSpPr>
        <p:spPr/>
        <p:txBody>
          <a:bodyPr/>
          <a:lstStyle/>
          <a:p>
            <a:r>
              <a:rPr lang="en-US" dirty="0"/>
              <a:t>Drivers and libraries</a:t>
            </a:r>
          </a:p>
        </p:txBody>
      </p:sp>
    </p:spTree>
    <p:extLst>
      <p:ext uri="{BB962C8B-B14F-4D97-AF65-F5344CB8AC3E}">
        <p14:creationId xmlns:p14="http://schemas.microsoft.com/office/powerpoint/2010/main" val="34851722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5" y="457200"/>
            <a:ext cx="11398394" cy="553998"/>
          </a:xfrm>
        </p:spPr>
        <p:txBody>
          <a:bodyPr/>
          <a:lstStyle/>
          <a:p>
            <a:r>
              <a:rPr lang="en-US" dirty="0"/>
              <a:t>Connectivity for top programming languages</a:t>
            </a:r>
          </a:p>
        </p:txBody>
      </p:sp>
      <p:sp>
        <p:nvSpPr>
          <p:cNvPr id="70" name="Rounded Rectangle 69"/>
          <p:cNvSpPr/>
          <p:nvPr/>
        </p:nvSpPr>
        <p:spPr>
          <a:xfrm>
            <a:off x="4755007" y="1759557"/>
            <a:ext cx="1985749" cy="882067"/>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PHP</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71" name="Rounded Rectangle 70"/>
          <p:cNvSpPr/>
          <p:nvPr/>
        </p:nvSpPr>
        <p:spPr>
          <a:xfrm>
            <a:off x="4776272" y="3292613"/>
            <a:ext cx="1974326" cy="532059"/>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3" name="Rounded Rectangle 72"/>
          <p:cNvSpPr/>
          <p:nvPr/>
        </p:nvSpPr>
        <p:spPr>
          <a:xfrm>
            <a:off x="4765427" y="2696172"/>
            <a:ext cx="1985170" cy="551367"/>
          </a:xfrm>
          <a:prstGeom prst="corner">
            <a:avLst>
              <a:gd name="adj1" fmla="val 50000"/>
              <a:gd name="adj2" fmla="val 50000"/>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msphpsql</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8" name="Rounded Rectangle 77"/>
          <p:cNvSpPr/>
          <p:nvPr/>
        </p:nvSpPr>
        <p:spPr>
          <a:xfrm>
            <a:off x="8663793" y="3266407"/>
            <a:ext cx="1668636" cy="532059"/>
          </a:xfrm>
          <a:prstGeom prst="roundRect">
            <a:avLst/>
          </a:prstGeom>
          <a:solidFill>
            <a:schemeClr val="accent4">
              <a:lumMod val="60000"/>
              <a:lumOff val="40000"/>
            </a:schemeClr>
          </a:solidFill>
          <a:ln w="12700" cap="flat" cmpd="sng" algn="ctr">
            <a:solidFill>
              <a:srgbClr val="A5A5A5">
                <a:shade val="50000"/>
              </a:srgbClr>
            </a:solidFill>
            <a:prstDash val="solid"/>
            <a:miter lim="800000"/>
          </a:ln>
          <a:effectLst/>
        </p:spPr>
        <p:txBody>
          <a:bodyPr wrap="square" rtlCol="0" anchor="ctr">
            <a:noAutofit/>
          </a:bodyP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r>
              <a:rPr lang="en-US" sz="1371" kern="0" dirty="0" err="1">
                <a:solidFill>
                  <a:srgbClr val="FFFFFF"/>
                </a:solidFill>
                <a:latin typeface="Calibri" panose="020F0502020204030204"/>
                <a:ea typeface="Times New Roman" panose="02020603050405020304" pitchFamily="18" charset="0"/>
              </a:rPr>
              <a:t>FreeTDS</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9" name="Rounded Rectangle 78"/>
          <p:cNvSpPr/>
          <p:nvPr/>
        </p:nvSpPr>
        <p:spPr>
          <a:xfrm>
            <a:off x="8631134" y="1734852"/>
            <a:ext cx="1691314" cy="882067"/>
          </a:xfrm>
          <a:prstGeom prst="roundRect">
            <a:avLst/>
          </a:prstGeom>
          <a:solidFill>
            <a:srgbClr val="70AD47"/>
          </a:solidFill>
          <a:ln w="12700" cap="flat" cmpd="sng" algn="ctr">
            <a:solidFill>
              <a:schemeClr val="accent1">
                <a:lumMod val="50000"/>
              </a:schemeClr>
            </a:solidFill>
            <a:prstDash val="solid"/>
            <a:miter lim="800000"/>
          </a:ln>
          <a:effectLst/>
        </p:spPr>
        <p:txBody>
          <a:bodyPr wrap="square" rtlCol="0" anchor="ctr">
            <a:noAutofit/>
          </a:bodyPr>
          <a:lstStyle/>
          <a:p>
            <a:pPr algn="ctr" defTabSz="896328">
              <a:defRPr/>
            </a:pPr>
            <a:r>
              <a:rPr lang="en-US" sz="1567" b="1" kern="0" dirty="0">
                <a:solidFill>
                  <a:srgbClr val="FFFFFF"/>
                </a:solidFill>
                <a:latin typeface="Calibri" panose="020F0502020204030204"/>
                <a:ea typeface="Times New Roman" panose="02020603050405020304" pitchFamily="18" charset="0"/>
              </a:rPr>
              <a:t>Python</a:t>
            </a:r>
            <a:endParaRPr lang="en-US" sz="1567" b="1" kern="0" dirty="0">
              <a:solidFill>
                <a:prstClr val="white"/>
              </a:solidFill>
              <a:latin typeface="Times New Roman" panose="02020603050405020304" pitchFamily="18" charset="0"/>
              <a:ea typeface="Times New Roman" panose="02020603050405020304" pitchFamily="18" charset="0"/>
            </a:endParaRPr>
          </a:p>
        </p:txBody>
      </p:sp>
      <p:grpSp>
        <p:nvGrpSpPr>
          <p:cNvPr id="15" name="Group 14"/>
          <p:cNvGrpSpPr/>
          <p:nvPr/>
        </p:nvGrpSpPr>
        <p:grpSpPr>
          <a:xfrm>
            <a:off x="1875268" y="1759557"/>
            <a:ext cx="1495138" cy="2556407"/>
            <a:chOff x="1331571" y="1428821"/>
            <a:chExt cx="1216047" cy="1917577"/>
          </a:xfrm>
        </p:grpSpPr>
        <p:sp>
          <p:nvSpPr>
            <p:cNvPr id="65" name="Rounded Rectangle 64"/>
            <p:cNvSpPr/>
            <p:nvPr/>
          </p:nvSpPr>
          <p:spPr>
            <a:xfrm>
              <a:off x="1331572"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66" name="Rounded Rectangle 65"/>
            <p:cNvSpPr/>
            <p:nvPr/>
          </p:nvSpPr>
          <p:spPr>
            <a:xfrm>
              <a:off x="1331571" y="2131382"/>
              <a:ext cx="1216047" cy="840212"/>
            </a:xfrm>
            <a:prstGeom prst="corner">
              <a:avLst>
                <a:gd name="adj1" fmla="val 50000"/>
                <a:gd name="adj2" fmla="val 28838"/>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JDBC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7" name="Rounded Rectangle 66"/>
            <p:cNvSpPr/>
            <p:nvPr/>
          </p:nvSpPr>
          <p:spPr>
            <a:xfrm>
              <a:off x="1331571" y="1428821"/>
              <a:ext cx="1216047" cy="66164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Java</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92" name="Rounded Rectangle 91"/>
            <p:cNvSpPr/>
            <p:nvPr/>
          </p:nvSpPr>
          <p:spPr>
            <a:xfrm>
              <a:off x="1746439"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3" name="Rounded Rectangle 92"/>
            <p:cNvSpPr/>
            <p:nvPr/>
          </p:nvSpPr>
          <p:spPr>
            <a:xfrm>
              <a:off x="2162521"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807" y="3063002"/>
              <a:ext cx="248814" cy="251714"/>
            </a:xfrm>
            <a:prstGeom prst="rect">
              <a:avLst/>
            </a:prstGeom>
          </p:spPr>
        </p:pic>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430" y="3056307"/>
              <a:ext cx="279204" cy="265106"/>
            </a:xfrm>
            <a:prstGeom prst="rect">
              <a:avLst/>
            </a:prstGeom>
          </p:spPr>
        </p:pic>
      </p:grpSp>
      <p:grpSp>
        <p:nvGrpSpPr>
          <p:cNvPr id="14" name="Group 13"/>
          <p:cNvGrpSpPr/>
          <p:nvPr/>
        </p:nvGrpSpPr>
        <p:grpSpPr>
          <a:xfrm>
            <a:off x="3431008" y="1759557"/>
            <a:ext cx="1253610" cy="2556407"/>
            <a:chOff x="2603994" y="1428821"/>
            <a:chExt cx="833870" cy="1917577"/>
          </a:xfrm>
        </p:grpSpPr>
        <p:sp>
          <p:nvSpPr>
            <p:cNvPr id="68" name="Rounded Rectangle 67"/>
            <p:cNvSpPr/>
            <p:nvPr/>
          </p:nvSpPr>
          <p:spPr>
            <a:xfrm>
              <a:off x="2603994" y="2131382"/>
              <a:ext cx="833210" cy="840212"/>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ODBC</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9" name="Rounded Rectangle 68"/>
            <p:cNvSpPr/>
            <p:nvPr/>
          </p:nvSpPr>
          <p:spPr>
            <a:xfrm>
              <a:off x="2604654" y="1428821"/>
              <a:ext cx="833210" cy="661644"/>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C/C++</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94" name="Rounded Rectangle 93"/>
            <p:cNvSpPr/>
            <p:nvPr/>
          </p:nvSpPr>
          <p:spPr>
            <a:xfrm>
              <a:off x="2612853"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5" name="Rounded Rectangle 94"/>
            <p:cNvSpPr/>
            <p:nvPr/>
          </p:nvSpPr>
          <p:spPr>
            <a:xfrm>
              <a:off x="3039958"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4" name="Picture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0994" y="3063002"/>
              <a:ext cx="248814" cy="251714"/>
            </a:xfrm>
            <a:prstGeom prst="rect">
              <a:avLst/>
            </a:prstGeom>
          </p:spPr>
        </p:pic>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232" y="3056371"/>
              <a:ext cx="279075" cy="264975"/>
            </a:xfrm>
            <a:prstGeom prst="rect">
              <a:avLst/>
            </a:prstGeom>
          </p:spPr>
        </p:pic>
      </p:grpSp>
      <p:grpSp>
        <p:nvGrpSpPr>
          <p:cNvPr id="19" name="Group 18"/>
          <p:cNvGrpSpPr/>
          <p:nvPr/>
        </p:nvGrpSpPr>
        <p:grpSpPr>
          <a:xfrm>
            <a:off x="4860353" y="3899127"/>
            <a:ext cx="1880405" cy="431304"/>
            <a:chOff x="3665871" y="3044479"/>
            <a:chExt cx="1287753" cy="323524"/>
          </a:xfrm>
        </p:grpSpPr>
        <p:grpSp>
          <p:nvGrpSpPr>
            <p:cNvPr id="13" name="Group 12"/>
            <p:cNvGrpSpPr/>
            <p:nvPr/>
          </p:nvGrpSpPr>
          <p:grpSpPr>
            <a:xfrm>
              <a:off x="3665871" y="3052924"/>
              <a:ext cx="602152" cy="315079"/>
              <a:chOff x="3494186" y="3031319"/>
              <a:chExt cx="602152" cy="315079"/>
            </a:xfrm>
          </p:grpSpPr>
          <p:sp>
            <p:nvSpPr>
              <p:cNvPr id="96" name="Rounded Rectangle 95"/>
              <p:cNvSpPr/>
              <p:nvPr/>
            </p:nvSpPr>
            <p:spPr>
              <a:xfrm>
                <a:off x="3494186" y="3031319"/>
                <a:ext cx="602152"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5991" y="3063064"/>
                <a:ext cx="245351" cy="251589"/>
              </a:xfrm>
              <a:prstGeom prst="rect">
                <a:avLst/>
              </a:prstGeom>
            </p:spPr>
          </p:pic>
        </p:grpSp>
        <p:grpSp>
          <p:nvGrpSpPr>
            <p:cNvPr id="12" name="Group 11"/>
            <p:cNvGrpSpPr/>
            <p:nvPr/>
          </p:nvGrpSpPr>
          <p:grpSpPr>
            <a:xfrm>
              <a:off x="4351472" y="3044479"/>
              <a:ext cx="602152" cy="315079"/>
              <a:chOff x="4159736" y="3031319"/>
              <a:chExt cx="602152" cy="315079"/>
            </a:xfrm>
          </p:grpSpPr>
          <p:sp>
            <p:nvSpPr>
              <p:cNvPr id="97" name="Rounded Rectangle 96"/>
              <p:cNvSpPr/>
              <p:nvPr/>
            </p:nvSpPr>
            <p:spPr>
              <a:xfrm>
                <a:off x="4159736" y="3031319"/>
                <a:ext cx="602152"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4727" y="3056371"/>
                <a:ext cx="279075" cy="264975"/>
              </a:xfrm>
              <a:prstGeom prst="rect">
                <a:avLst/>
              </a:prstGeom>
            </p:spPr>
          </p:pic>
        </p:grpSp>
      </p:grpSp>
      <p:grpSp>
        <p:nvGrpSpPr>
          <p:cNvPr id="7" name="Group 6"/>
          <p:cNvGrpSpPr/>
          <p:nvPr/>
        </p:nvGrpSpPr>
        <p:grpSpPr>
          <a:xfrm>
            <a:off x="8663793" y="3895919"/>
            <a:ext cx="1711870" cy="420046"/>
            <a:chOff x="6583194" y="3031319"/>
            <a:chExt cx="1220272" cy="315079"/>
          </a:xfrm>
        </p:grpSpPr>
        <p:sp>
          <p:nvSpPr>
            <p:cNvPr id="98" name="Rounded Rectangle 97"/>
            <p:cNvSpPr/>
            <p:nvPr/>
          </p:nvSpPr>
          <p:spPr>
            <a:xfrm>
              <a:off x="658319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99" name="Rounded Rectangle 98"/>
            <p:cNvSpPr/>
            <p:nvPr/>
          </p:nvSpPr>
          <p:spPr>
            <a:xfrm>
              <a:off x="700289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00" name="Rounded Rectangle 99"/>
            <p:cNvSpPr/>
            <p:nvPr/>
          </p:nvSpPr>
          <p:spPr>
            <a:xfrm>
              <a:off x="7418369"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7262" y="3063002"/>
              <a:ext cx="248814" cy="251714"/>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808" y="3067267"/>
              <a:ext cx="267661" cy="254146"/>
            </a:xfrm>
            <a:prstGeom prst="rect">
              <a:avLst/>
            </a:prstGeom>
          </p:spPr>
        </p:pic>
      </p:grpSp>
      <p:grpSp>
        <p:nvGrpSpPr>
          <p:cNvPr id="5" name="Group 4"/>
          <p:cNvGrpSpPr/>
          <p:nvPr/>
        </p:nvGrpSpPr>
        <p:grpSpPr>
          <a:xfrm>
            <a:off x="6813275" y="1740585"/>
            <a:ext cx="1745340" cy="2550909"/>
            <a:chOff x="5156791" y="1428821"/>
            <a:chExt cx="1374024" cy="1913453"/>
          </a:xfrm>
        </p:grpSpPr>
        <p:sp>
          <p:nvSpPr>
            <p:cNvPr id="82" name="Rounded Rectangle 81"/>
            <p:cNvSpPr/>
            <p:nvPr/>
          </p:nvSpPr>
          <p:spPr>
            <a:xfrm>
              <a:off x="5156791" y="2131382"/>
              <a:ext cx="1374023" cy="840212"/>
            </a:xfrm>
            <a:prstGeom prst="corner">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Tedious Node.js Driver</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83" name="Rounded Rectangle 82"/>
            <p:cNvSpPr/>
            <p:nvPr/>
          </p:nvSpPr>
          <p:spPr>
            <a:xfrm>
              <a:off x="5156791" y="1428821"/>
              <a:ext cx="1374024" cy="661644"/>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JavaScript</a:t>
              </a:r>
              <a:endParaRPr lang="en-US" sz="1567" b="1" kern="0" dirty="0">
                <a:solidFill>
                  <a:prstClr val="white"/>
                </a:solidFill>
                <a:latin typeface="Times New Roman" panose="02020603050405020304" pitchFamily="18" charset="0"/>
                <a:ea typeface="Times New Roman" panose="02020603050405020304" pitchFamily="18" charset="0"/>
              </a:endParaRPr>
            </a:p>
          </p:txBody>
        </p:sp>
        <p:grpSp>
          <p:nvGrpSpPr>
            <p:cNvPr id="4" name="Group 3"/>
            <p:cNvGrpSpPr/>
            <p:nvPr/>
          </p:nvGrpSpPr>
          <p:grpSpPr>
            <a:xfrm>
              <a:off x="5246361" y="3027195"/>
              <a:ext cx="1230484" cy="315079"/>
              <a:chOff x="5461964" y="3031319"/>
              <a:chExt cx="1068850" cy="315079"/>
            </a:xfrm>
          </p:grpSpPr>
          <p:sp>
            <p:nvSpPr>
              <p:cNvPr id="114" name="Rounded Rectangle 113"/>
              <p:cNvSpPr/>
              <p:nvPr/>
            </p:nvSpPr>
            <p:spPr>
              <a:xfrm>
                <a:off x="5838850" y="3031319"/>
                <a:ext cx="315079"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15" name="Rounded Rectangle 114"/>
              <p:cNvSpPr/>
              <p:nvPr/>
            </p:nvSpPr>
            <p:spPr>
              <a:xfrm>
                <a:off x="6215735" y="3031319"/>
                <a:ext cx="315079"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3" name="Group 2"/>
              <p:cNvGrpSpPr/>
              <p:nvPr/>
            </p:nvGrpSpPr>
            <p:grpSpPr>
              <a:xfrm>
                <a:off x="5461964" y="3031319"/>
                <a:ext cx="659765" cy="315079"/>
                <a:chOff x="5461964" y="3031319"/>
                <a:chExt cx="659765" cy="315079"/>
              </a:xfrm>
            </p:grpSpPr>
            <p:sp>
              <p:nvSpPr>
                <p:cNvPr id="113" name="Rounded Rectangle 112"/>
                <p:cNvSpPr/>
                <p:nvPr/>
              </p:nvSpPr>
              <p:spPr>
                <a:xfrm>
                  <a:off x="5461964" y="3031319"/>
                  <a:ext cx="315079"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388" y="3063002"/>
                  <a:ext cx="248814" cy="251714"/>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6559" y="3069631"/>
                  <a:ext cx="265170" cy="251781"/>
                </a:xfrm>
                <a:prstGeom prst="rect">
                  <a:avLst/>
                </a:prstGeom>
              </p:spPr>
            </p:pic>
          </p:grpSp>
        </p:grpSp>
      </p:grpSp>
      <p:grpSp>
        <p:nvGrpSpPr>
          <p:cNvPr id="17" name="Group 16"/>
          <p:cNvGrpSpPr/>
          <p:nvPr/>
        </p:nvGrpSpPr>
        <p:grpSpPr>
          <a:xfrm>
            <a:off x="117890" y="1759557"/>
            <a:ext cx="1714759" cy="2565245"/>
            <a:chOff x="87781" y="1428821"/>
            <a:chExt cx="1275171" cy="1924207"/>
          </a:xfrm>
        </p:grpSpPr>
        <p:sp>
          <p:nvSpPr>
            <p:cNvPr id="64" name="Rounded Rectangle 91"/>
            <p:cNvSpPr/>
            <p:nvPr/>
          </p:nvSpPr>
          <p:spPr>
            <a:xfrm>
              <a:off x="502649" y="303794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16" name="Group 15"/>
            <p:cNvGrpSpPr/>
            <p:nvPr/>
          </p:nvGrpSpPr>
          <p:grpSpPr>
            <a:xfrm>
              <a:off x="87781" y="1428821"/>
              <a:ext cx="1275171" cy="1924207"/>
              <a:chOff x="87781" y="1428821"/>
              <a:chExt cx="1275171" cy="1924207"/>
            </a:xfrm>
          </p:grpSpPr>
          <p:sp>
            <p:nvSpPr>
              <p:cNvPr id="75" name="Rounded Rectangle 74"/>
              <p:cNvSpPr/>
              <p:nvPr/>
            </p:nvSpPr>
            <p:spPr>
              <a:xfrm>
                <a:off x="87782" y="2131382"/>
                <a:ext cx="1275169" cy="840212"/>
              </a:xfrm>
              <a:prstGeom prst="corner">
                <a:avLst>
                  <a:gd name="adj1" fmla="val 50000"/>
                  <a:gd name="adj2" fmla="val 34885"/>
                </a:avLst>
              </a:prstGeom>
              <a:solidFill>
                <a:srgbClr val="9966FF"/>
              </a:solidFill>
              <a:ln w="12700" cap="flat" cmpd="sng" algn="ctr">
                <a:solidFill>
                  <a:srgbClr val="4D00E6"/>
                </a:solidFill>
                <a:prstDash val="solid"/>
                <a:miter lim="800000"/>
              </a:ln>
              <a:effectLst/>
            </p:spPr>
            <p:txBody>
              <a:bodyPr rtlCol="0" anchor="ctr"/>
              <a:lstStyle/>
              <a:p>
                <a:pPr algn="ctr" defTabSz="896328">
                  <a:defRPr/>
                </a:pPr>
                <a:r>
                  <a:rPr lang="en-US" sz="1371" kern="0" dirty="0">
                    <a:solidFill>
                      <a:srgbClr val="FFFFFF"/>
                    </a:solidFill>
                    <a:latin typeface="Calibri" panose="020F0502020204030204"/>
                    <a:ea typeface="Times New Roman" panose="02020603050405020304" pitchFamily="18" charset="0"/>
                  </a:rPr>
                  <a:t>.NET Framework</a:t>
                </a:r>
              </a:p>
              <a:p>
                <a:pPr algn="ctr" defTabSz="896328">
                  <a:defRPr/>
                </a:pPr>
                <a:r>
                  <a:rPr lang="en-US" sz="1371" kern="0" dirty="0">
                    <a:solidFill>
                      <a:srgbClr val="FFFFFF"/>
                    </a:solidFill>
                    <a:latin typeface="Calibri" panose="020F0502020204030204"/>
                    <a:ea typeface="Times New Roman" panose="02020603050405020304" pitchFamily="18" charset="0"/>
                  </a:rPr>
                  <a:t>.NET Core</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6" name="Rounded Rectangle 75"/>
              <p:cNvSpPr/>
              <p:nvPr/>
            </p:nvSpPr>
            <p:spPr>
              <a:xfrm>
                <a:off x="87781" y="1428821"/>
                <a:ext cx="1275171" cy="661644"/>
              </a:xfrm>
              <a:prstGeom prst="roundRect">
                <a:avLst/>
              </a:prstGeom>
              <a:solidFill>
                <a:srgbClr val="9966FF"/>
              </a:solidFill>
              <a:ln w="12700" cap="flat" cmpd="sng" algn="ctr">
                <a:solidFill>
                  <a:srgbClr val="4D00E6"/>
                </a:solidFill>
                <a:prstDash val="solid"/>
                <a:miter lim="800000"/>
              </a:ln>
              <a:effectLst/>
            </p:spPr>
            <p:txBody>
              <a:bodyPr rtlCol="0" anchor="ctr"/>
              <a:lstStyle/>
              <a:p>
                <a:pPr algn="ctr" defTabSz="896328">
                  <a:defRPr/>
                </a:pPr>
                <a:r>
                  <a:rPr lang="en-US" sz="1567" b="1" kern="0" dirty="0">
                    <a:solidFill>
                      <a:srgbClr val="FFFFFF"/>
                    </a:solidFill>
                    <a:latin typeface="Calibri" panose="020F0502020204030204"/>
                    <a:ea typeface="Times New Roman" panose="02020603050405020304" pitchFamily="18" charset="0"/>
                  </a:rPr>
                  <a:t>C#</a:t>
                </a:r>
              </a:p>
            </p:txBody>
          </p:sp>
          <p:sp>
            <p:nvSpPr>
              <p:cNvPr id="63" name="Rounded Rectangle 64"/>
              <p:cNvSpPr/>
              <p:nvPr/>
            </p:nvSpPr>
            <p:spPr>
              <a:xfrm>
                <a:off x="87782" y="303794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25" name="Rounded Rectangle 92"/>
              <p:cNvSpPr/>
              <p:nvPr/>
            </p:nvSpPr>
            <p:spPr>
              <a:xfrm>
                <a:off x="918732" y="303794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017" y="3069632"/>
                <a:ext cx="248814" cy="251714"/>
              </a:xfrm>
              <a:prstGeom prst="rect">
                <a:avLst/>
              </a:prstGeom>
            </p:spPr>
          </p:pic>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640" y="3062937"/>
                <a:ext cx="279204" cy="265106"/>
              </a:xfrm>
              <a:prstGeom prst="rect">
                <a:avLst/>
              </a:prstGeom>
            </p:spPr>
          </p:pic>
        </p:grpSp>
      </p:grpSp>
      <p:sp>
        <p:nvSpPr>
          <p:cNvPr id="129" name="Rounded Rectangle 72"/>
          <p:cNvSpPr/>
          <p:nvPr/>
        </p:nvSpPr>
        <p:spPr>
          <a:xfrm>
            <a:off x="8666940" y="2675763"/>
            <a:ext cx="1675578" cy="532059"/>
          </a:xfrm>
          <a:prstGeom prst="corner">
            <a:avLst>
              <a:gd name="adj1" fmla="val 50000"/>
              <a:gd name="adj2" fmla="val 50000"/>
            </a:avLst>
          </a:prstGeom>
          <a:solidFill>
            <a:srgbClr val="70AD47"/>
          </a:solidFill>
          <a:ln w="12700" cap="flat" cmpd="sng" algn="ctr">
            <a:solidFill>
              <a:schemeClr val="accent1">
                <a:lumMod val="50000"/>
              </a:scheme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Pyodbc</a:t>
            </a:r>
            <a:r>
              <a:rPr lang="en-US" sz="1371" kern="0" dirty="0">
                <a:solidFill>
                  <a:srgbClr val="FFFFFF"/>
                </a:solidFill>
                <a:latin typeface="Calibri" panose="020F0502020204030204"/>
                <a:ea typeface="Times New Roman" panose="02020603050405020304" pitchFamily="18" charset="0"/>
              </a:rPr>
              <a:t>/</a:t>
            </a:r>
            <a:r>
              <a:rPr lang="en-US" sz="1371" kern="0" dirty="0" err="1">
                <a:solidFill>
                  <a:srgbClr val="FFFFFF"/>
                </a:solidFill>
                <a:latin typeface="Calibri" panose="020F0502020204030204"/>
                <a:ea typeface="Times New Roman" panose="02020603050405020304" pitchFamily="18" charset="0"/>
              </a:rPr>
              <a:t>Pymssql</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6" name="Rectangle: Rounded Corners 5"/>
          <p:cNvSpPr/>
          <p:nvPr/>
        </p:nvSpPr>
        <p:spPr>
          <a:xfrm>
            <a:off x="8977643" y="2673021"/>
            <a:ext cx="1344805" cy="232905"/>
          </a:xfrm>
          <a:prstGeom prst="roundRect">
            <a:avLst/>
          </a:prstGeom>
          <a:solidFill>
            <a:srgbClr val="70AD47"/>
          </a:solidFill>
          <a:ln w="12700" cap="flat" cmpd="sng" algn="ctr">
            <a:solidFill>
              <a:schemeClr val="accent1">
                <a:lumMod val="50000"/>
              </a:schemeClr>
            </a:solidFill>
            <a:prstDash val="solid"/>
            <a:miter lim="800000"/>
          </a:ln>
          <a:effectLst/>
        </p:spPr>
        <p:txBody>
          <a:bodyPr rtlCol="0" anchor="ctr"/>
          <a:lstStyle/>
          <a:p>
            <a:pPr algn="ctr" defTabSz="896328"/>
            <a:r>
              <a:rPr lang="en-US" sz="1078" kern="0" dirty="0">
                <a:solidFill>
                  <a:srgbClr val="FFFFFF"/>
                </a:solidFill>
                <a:latin typeface="Calibri" panose="020F0502020204030204"/>
                <a:ea typeface="Times New Roman" panose="02020603050405020304" pitchFamily="18" charset="0"/>
              </a:rPr>
              <a:t>SQLAlchemy/Django</a:t>
            </a:r>
          </a:p>
        </p:txBody>
      </p:sp>
      <p:grpSp>
        <p:nvGrpSpPr>
          <p:cNvPr id="11" name="Group 10"/>
          <p:cNvGrpSpPr/>
          <p:nvPr/>
        </p:nvGrpSpPr>
        <p:grpSpPr>
          <a:xfrm>
            <a:off x="10404011" y="1750285"/>
            <a:ext cx="1697119" cy="2565679"/>
            <a:chOff x="7803466" y="1421866"/>
            <a:chExt cx="1273020" cy="1924532"/>
          </a:xfrm>
        </p:grpSpPr>
        <p:sp>
          <p:nvSpPr>
            <p:cNvPr id="120" name="Rounded Rectangle 119"/>
            <p:cNvSpPr/>
            <p:nvPr/>
          </p:nvSpPr>
          <p:spPr>
            <a:xfrm>
              <a:off x="827591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grpSp>
          <p:nvGrpSpPr>
            <p:cNvPr id="10" name="Group 9"/>
            <p:cNvGrpSpPr/>
            <p:nvPr/>
          </p:nvGrpSpPr>
          <p:grpSpPr>
            <a:xfrm>
              <a:off x="7803466" y="1421866"/>
              <a:ext cx="1273020" cy="1917577"/>
              <a:chOff x="7803466" y="1428821"/>
              <a:chExt cx="1273020" cy="1917577"/>
            </a:xfrm>
          </p:grpSpPr>
          <p:sp>
            <p:nvSpPr>
              <p:cNvPr id="84" name="Rounded Rectangle 83"/>
              <p:cNvSpPr/>
              <p:nvPr/>
            </p:nvSpPr>
            <p:spPr>
              <a:xfrm>
                <a:off x="7832563" y="2576906"/>
                <a:ext cx="1243923" cy="399101"/>
              </a:xfrm>
              <a:prstGeom prst="roundRect">
                <a:avLst/>
              </a:prstGeom>
              <a:solidFill>
                <a:srgbClr val="C2E49C"/>
              </a:solidFill>
              <a:ln w="12700" cap="flat" cmpd="sng" algn="ctr">
                <a:solidFill>
                  <a:srgbClr val="A5A5A5">
                    <a:shade val="50000"/>
                  </a:srgbClr>
                </a:solidFill>
                <a:prstDash val="solid"/>
                <a:miter lim="800000"/>
              </a:ln>
              <a:effectLst/>
            </p:spPr>
            <p:txBody>
              <a:bodyPr wrap="square" rtlCol="0" anchor="ctr">
                <a:noAutofit/>
              </a:bodyPr>
              <a:lstStyle/>
              <a:p>
                <a:pPr algn="ctr" defTabSz="896328">
                  <a:defRPr/>
                </a:pPr>
                <a:r>
                  <a:rPr lang="en-US" sz="1371" kern="0" dirty="0" err="1">
                    <a:solidFill>
                      <a:srgbClr val="FFFFFF"/>
                    </a:solidFill>
                    <a:latin typeface="Calibri" panose="020F0502020204030204"/>
                    <a:ea typeface="Times New Roman" panose="02020603050405020304" pitchFamily="18" charset="0"/>
                  </a:rPr>
                  <a:t>FreeTDS</a:t>
                </a:r>
                <a:endParaRPr lang="en-US" sz="1371" kern="0" dirty="0">
                  <a:solidFill>
                    <a:prstClr val="white"/>
                  </a:solidFill>
                  <a:latin typeface="Times New Roman" panose="02020603050405020304" pitchFamily="18" charset="0"/>
                  <a:ea typeface="Times New Roman" panose="02020603050405020304" pitchFamily="18" charset="0"/>
                </a:endParaRPr>
              </a:p>
            </p:txBody>
          </p:sp>
          <p:grpSp>
            <p:nvGrpSpPr>
              <p:cNvPr id="8" name="Group 7"/>
              <p:cNvGrpSpPr/>
              <p:nvPr/>
            </p:nvGrpSpPr>
            <p:grpSpPr>
              <a:xfrm>
                <a:off x="7803466" y="1428821"/>
                <a:ext cx="1273020" cy="1917577"/>
                <a:chOff x="7803466" y="1428821"/>
                <a:chExt cx="1273020" cy="1917577"/>
              </a:xfrm>
            </p:grpSpPr>
            <p:sp>
              <p:nvSpPr>
                <p:cNvPr id="85" name="Rounded Rectangle 84"/>
                <p:cNvSpPr/>
                <p:nvPr/>
              </p:nvSpPr>
              <p:spPr>
                <a:xfrm>
                  <a:off x="7803466" y="1428821"/>
                  <a:ext cx="1273020" cy="661644"/>
                </a:xfrm>
                <a:prstGeom prst="roundRect">
                  <a:avLst/>
                </a:prstGeom>
                <a:solidFill>
                  <a:srgbClr val="C00000"/>
                </a:solidFill>
                <a:ln w="12700" cap="flat" cmpd="sng" algn="ctr">
                  <a:solidFill>
                    <a:srgbClr val="8A0000"/>
                  </a:solidFill>
                  <a:prstDash val="solid"/>
                  <a:miter lim="800000"/>
                </a:ln>
                <a:effectLst/>
              </p:spPr>
              <p:txBody>
                <a:bodyPr wrap="square" rtlCol="0" anchor="ctr">
                  <a:noAutofit/>
                </a:bodyPr>
                <a:lstStyle/>
                <a:p>
                  <a:pPr algn="ctr" defTabSz="896328">
                    <a:defRPr/>
                  </a:pPr>
                  <a:r>
                    <a:rPr lang="en-US" sz="1567" b="1" kern="0" dirty="0">
                      <a:solidFill>
                        <a:srgbClr val="FFFFFF"/>
                      </a:solidFill>
                      <a:latin typeface="Calibri" panose="020F0502020204030204"/>
                      <a:ea typeface="Times New Roman" panose="02020603050405020304" pitchFamily="18" charset="0"/>
                    </a:rPr>
                    <a:t>Ruby</a:t>
                  </a:r>
                  <a:endParaRPr lang="en-US" sz="1567" b="1" kern="0" dirty="0">
                    <a:solidFill>
                      <a:prstClr val="white"/>
                    </a:solidFill>
                    <a:latin typeface="Times New Roman" panose="02020603050405020304" pitchFamily="18" charset="0"/>
                    <a:ea typeface="Times New Roman" panose="02020603050405020304" pitchFamily="18" charset="0"/>
                  </a:endParaRPr>
                </a:p>
              </p:txBody>
            </p:sp>
            <p:sp>
              <p:nvSpPr>
                <p:cNvPr id="119" name="Rounded Rectangle 118"/>
                <p:cNvSpPr/>
                <p:nvPr/>
              </p:nvSpPr>
              <p:spPr>
                <a:xfrm>
                  <a:off x="7856214" y="3031319"/>
                  <a:ext cx="385097" cy="315079"/>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sp>
              <p:nvSpPr>
                <p:cNvPr id="121" name="Rounded Rectangle 120"/>
                <p:cNvSpPr/>
                <p:nvPr/>
              </p:nvSpPr>
              <p:spPr>
                <a:xfrm>
                  <a:off x="8691389" y="3031319"/>
                  <a:ext cx="385097" cy="315079"/>
                </a:xfrm>
                <a:prstGeom prst="roundRect">
                  <a:avLst/>
                </a:prstGeom>
                <a:solidFill>
                  <a:srgbClr val="EDEDED"/>
                </a:solidFill>
                <a:ln w="12700" cap="flat" cmpd="sng" algn="ctr">
                  <a:solidFill>
                    <a:srgbClr val="5B9BD5">
                      <a:shade val="50000"/>
                    </a:srgbClr>
                  </a:solidFill>
                  <a:prstDash val="solid"/>
                  <a:miter lim="800000"/>
                </a:ln>
                <a:effectLst/>
              </p:spPr>
              <p:txBody>
                <a:bodyPr rtlCol="0" anchor="ctr"/>
                <a:lstStyle/>
                <a:p>
                  <a:pPr defTabSz="896328">
                    <a:defRPr/>
                  </a:pPr>
                  <a:endParaRPr lang="en-US" sz="1371" kern="0">
                    <a:solidFill>
                      <a:prstClr val="white"/>
                    </a:solidFill>
                    <a:latin typeface="Calibri" panose="020F0502020204030204"/>
                  </a:endParaRPr>
                </a:p>
              </p:txBody>
            </p:sp>
            <p:pic>
              <p:nvPicPr>
                <p:cNvPr id="122" name="Picture 1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0281" y="3063002"/>
                  <a:ext cx="248814" cy="251714"/>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1724" y="3054031"/>
                  <a:ext cx="278749" cy="264674"/>
                </a:xfrm>
                <a:prstGeom prst="rect">
                  <a:avLst/>
                </a:prstGeom>
              </p:spPr>
            </p:pic>
            <p:sp>
              <p:nvSpPr>
                <p:cNvPr id="130" name="Rounded Rectangle 72"/>
                <p:cNvSpPr/>
                <p:nvPr/>
              </p:nvSpPr>
              <p:spPr>
                <a:xfrm>
                  <a:off x="7832563" y="2131228"/>
                  <a:ext cx="1243923" cy="420693"/>
                </a:xfrm>
                <a:prstGeom prst="corner">
                  <a:avLst/>
                </a:prstGeom>
                <a:solidFill>
                  <a:srgbClr val="C00000"/>
                </a:solidFill>
                <a:ln w="12700" cap="flat" cmpd="sng" algn="ctr">
                  <a:solidFill>
                    <a:srgbClr val="ED7D31">
                      <a:shade val="50000"/>
                    </a:srgbClr>
                  </a:solidFill>
                  <a:prstDash val="solid"/>
                  <a:miter lim="800000"/>
                </a:ln>
                <a:effectLst/>
              </p:spPr>
              <p:txBody>
                <a:bodyPr rtlCol="0" anchor="ctr"/>
                <a:lstStyle/>
                <a:p>
                  <a:pPr algn="ctr" defTabSz="896328">
                    <a:defRPr/>
                  </a:pPr>
                  <a:r>
                    <a:rPr lang="en-US" sz="1371" kern="0" dirty="0" err="1">
                      <a:solidFill>
                        <a:srgbClr val="FFFFFF"/>
                      </a:solidFill>
                      <a:latin typeface="Calibri" panose="020F0502020204030204"/>
                      <a:ea typeface="Times New Roman" panose="02020603050405020304" pitchFamily="18" charset="0"/>
                    </a:rPr>
                    <a:t>TinyTDS</a:t>
                  </a:r>
                  <a:endParaRPr lang="en-US" sz="1371" kern="0" dirty="0">
                    <a:solidFill>
                      <a:prstClr val="white"/>
                    </a:solidFill>
                    <a:latin typeface="Times New Roman" panose="02020603050405020304" pitchFamily="18" charset="0"/>
                    <a:ea typeface="Times New Roman" panose="02020603050405020304" pitchFamily="18" charset="0"/>
                  </a:endParaRPr>
                </a:p>
              </p:txBody>
            </p:sp>
            <p:sp>
              <p:nvSpPr>
                <p:cNvPr id="74" name="Rectangle: Rounded Corners 73"/>
                <p:cNvSpPr/>
                <p:nvPr/>
              </p:nvSpPr>
              <p:spPr>
                <a:xfrm>
                  <a:off x="8075393" y="2131228"/>
                  <a:ext cx="979829" cy="170721"/>
                </a:xfrm>
                <a:prstGeom prst="roundRect">
                  <a:avLst/>
                </a:prstGeom>
                <a:solidFill>
                  <a:srgbClr val="C00000"/>
                </a:solidFill>
                <a:ln w="12700" cap="flat" cmpd="sng" algn="ctr">
                  <a:solidFill>
                    <a:srgbClr val="ED7D31">
                      <a:shade val="50000"/>
                    </a:srgbClr>
                  </a:solidFill>
                  <a:prstDash val="solid"/>
                  <a:miter lim="800000"/>
                </a:ln>
                <a:effectLst/>
              </p:spPr>
              <p:txBody>
                <a:bodyPr rtlCol="0" anchor="ctr"/>
                <a:lstStyle/>
                <a:p>
                  <a:pPr algn="ctr" defTabSz="896328"/>
                  <a:r>
                    <a:rPr lang="en-US" sz="1371" kern="0" dirty="0">
                      <a:solidFill>
                        <a:srgbClr val="FFFFFF"/>
                      </a:solidFill>
                      <a:latin typeface="Calibri" panose="020F0502020204030204"/>
                      <a:ea typeface="Times New Roman" panose="02020603050405020304" pitchFamily="18" charset="0"/>
                    </a:rPr>
                    <a:t>Ruby on Rails</a:t>
                  </a:r>
                </a:p>
              </p:txBody>
            </p:sp>
          </p:grpSp>
        </p:grpSp>
      </p:grpSp>
      <p:sp>
        <p:nvSpPr>
          <p:cNvPr id="18" name="Rectangle: Rounded Corners 17"/>
          <p:cNvSpPr/>
          <p:nvPr/>
        </p:nvSpPr>
        <p:spPr>
          <a:xfrm>
            <a:off x="545582" y="2696172"/>
            <a:ext cx="1287067" cy="526546"/>
          </a:xfrm>
          <a:prstGeom prst="roundRect">
            <a:avLst/>
          </a:prstGeom>
          <a:solidFill>
            <a:srgbClr val="9966FF"/>
          </a:solidFill>
          <a:ln w="12700" cap="flat" cmpd="sng" algn="ctr">
            <a:solidFill>
              <a:srgbClr val="4D00E6"/>
            </a:solidFill>
            <a:prstDash val="solid"/>
            <a:miter lim="800000"/>
          </a:ln>
          <a:effectLst/>
        </p:spPr>
        <p:txBody>
          <a:bodyPr rtlCol="0" anchor="ctr"/>
          <a:lstStyle/>
          <a:p>
            <a:pPr algn="ctr" defTabSz="896328"/>
            <a:r>
              <a:rPr lang="en-US" sz="1200" kern="0" dirty="0">
                <a:solidFill>
                  <a:srgbClr val="FFFFFF"/>
                </a:solidFill>
                <a:latin typeface="Calibri" panose="020F0502020204030204"/>
                <a:ea typeface="Times New Roman" panose="02020603050405020304" pitchFamily="18" charset="0"/>
              </a:rPr>
              <a:t>Entity Framework Core</a:t>
            </a:r>
          </a:p>
        </p:txBody>
      </p:sp>
      <p:sp>
        <p:nvSpPr>
          <p:cNvPr id="20" name="Rectangle: Rounded Corners 19"/>
          <p:cNvSpPr/>
          <p:nvPr/>
        </p:nvSpPr>
        <p:spPr>
          <a:xfrm>
            <a:off x="5073530" y="2683944"/>
            <a:ext cx="1667227" cy="230347"/>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896328"/>
            <a:r>
              <a:rPr lang="en-US" sz="1371" kern="0" dirty="0" err="1">
                <a:solidFill>
                  <a:srgbClr val="FFFFFF"/>
                </a:solidFill>
                <a:latin typeface="Calibri" panose="020F0502020204030204"/>
                <a:ea typeface="Times New Roman" panose="02020603050405020304" pitchFamily="18" charset="0"/>
              </a:rPr>
              <a:t>Laravel</a:t>
            </a:r>
            <a:endParaRPr lang="en-US" sz="1371" kern="0" dirty="0">
              <a:solidFill>
                <a:srgbClr val="FFFFFF"/>
              </a:solidFill>
              <a:latin typeface="Calibri" panose="020F0502020204030204"/>
              <a:ea typeface="Times New Roman" panose="02020603050405020304" pitchFamily="18" charset="0"/>
            </a:endParaRPr>
          </a:p>
        </p:txBody>
      </p:sp>
      <p:sp>
        <p:nvSpPr>
          <p:cNvPr id="21" name="Rectangle: Rounded Corners 20"/>
          <p:cNvSpPr/>
          <p:nvPr/>
        </p:nvSpPr>
        <p:spPr>
          <a:xfrm>
            <a:off x="7421340" y="2696173"/>
            <a:ext cx="1123100" cy="475448"/>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896328"/>
            <a:r>
              <a:rPr lang="en-US" sz="1371" kern="0" dirty="0" err="1">
                <a:solidFill>
                  <a:srgbClr val="FFFFFF"/>
                </a:solidFill>
                <a:latin typeface="Calibri" panose="020F0502020204030204"/>
                <a:ea typeface="Times New Roman" panose="02020603050405020304" pitchFamily="18" charset="0"/>
              </a:rPr>
              <a:t>Sequelize</a:t>
            </a:r>
            <a:endParaRPr lang="en-US" sz="1371" kern="0" dirty="0">
              <a:solidFill>
                <a:srgbClr val="FFFFFF"/>
              </a:solidFill>
              <a:latin typeface="Calibri" panose="020F0502020204030204"/>
              <a:ea typeface="Times New Roman" panose="02020603050405020304" pitchFamily="18" charset="0"/>
            </a:endParaRPr>
          </a:p>
        </p:txBody>
      </p:sp>
      <p:grpSp>
        <p:nvGrpSpPr>
          <p:cNvPr id="80" name="Group 79"/>
          <p:cNvGrpSpPr/>
          <p:nvPr/>
        </p:nvGrpSpPr>
        <p:grpSpPr>
          <a:xfrm>
            <a:off x="118527" y="4743125"/>
            <a:ext cx="11983235" cy="1225746"/>
            <a:chOff x="35690" y="5380443"/>
            <a:chExt cx="9978845" cy="1379822"/>
          </a:xfrm>
        </p:grpSpPr>
        <p:grpSp>
          <p:nvGrpSpPr>
            <p:cNvPr id="81" name="Group 80"/>
            <p:cNvGrpSpPr/>
            <p:nvPr/>
          </p:nvGrpSpPr>
          <p:grpSpPr>
            <a:xfrm>
              <a:off x="5014496" y="5380445"/>
              <a:ext cx="1618135" cy="1372146"/>
              <a:chOff x="4444407" y="1483535"/>
              <a:chExt cx="1780974" cy="1598386"/>
            </a:xfrm>
          </p:grpSpPr>
          <p:sp>
            <p:nvSpPr>
              <p:cNvPr id="163" name="Rectangle: Rounded Corners 162"/>
              <p:cNvSpPr/>
              <p:nvPr/>
            </p:nvSpPr>
            <p:spPr bwMode="ltGray">
              <a:xfrm>
                <a:off x="4444407"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Azure</a:t>
                </a:r>
              </a:p>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Database</a:t>
                </a:r>
              </a:p>
            </p:txBody>
          </p:sp>
          <p:grpSp>
            <p:nvGrpSpPr>
              <p:cNvPr id="164" name="Group 163"/>
              <p:cNvGrpSpPr/>
              <p:nvPr/>
            </p:nvGrpSpPr>
            <p:grpSpPr>
              <a:xfrm>
                <a:off x="5006312" y="2295808"/>
                <a:ext cx="942591" cy="715148"/>
                <a:chOff x="6841759" y="2571069"/>
                <a:chExt cx="1130220" cy="955321"/>
              </a:xfrm>
            </p:grpSpPr>
            <p:pic>
              <p:nvPicPr>
                <p:cNvPr id="165"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6998898"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166" name="Flowchart: Magnetic Disk 10"/>
                <p:cNvSpPr/>
                <p:nvPr/>
              </p:nvSpPr>
              <p:spPr bwMode="auto">
                <a:xfrm>
                  <a:off x="6841759" y="2571069"/>
                  <a:ext cx="481020" cy="648448"/>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7843" rIns="0" bIns="0" numCol="1" spcCol="0" rtlCol="0" fromWordArt="0" anchor="ctr" anchorCtr="0" forceAA="0" compatLnSpc="1">
                  <a:prstTxWarp prst="textNoShape">
                    <a:avLst/>
                  </a:prstTxWarp>
                  <a:noAutofit/>
                </a:bodyPr>
                <a:lstStyle/>
                <a:p>
                  <a:pPr algn="ctr" defTabSz="895600" fontAlgn="base">
                    <a:spcBef>
                      <a:spcPct val="0"/>
                    </a:spcBef>
                    <a:spcAft>
                      <a:spcPct val="0"/>
                    </a:spcAft>
                    <a:defRPr/>
                  </a:pPr>
                  <a:r>
                    <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rPr>
                    <a:t>SQL</a:t>
                  </a:r>
                </a:p>
              </p:txBody>
            </p:sp>
          </p:grpSp>
        </p:grpSp>
        <p:grpSp>
          <p:nvGrpSpPr>
            <p:cNvPr id="86" name="Group 85"/>
            <p:cNvGrpSpPr/>
            <p:nvPr/>
          </p:nvGrpSpPr>
          <p:grpSpPr>
            <a:xfrm>
              <a:off x="6710502" y="5380444"/>
              <a:ext cx="1618135" cy="1379821"/>
              <a:chOff x="6407004" y="1483535"/>
              <a:chExt cx="1780974" cy="1598386"/>
            </a:xfrm>
          </p:grpSpPr>
          <p:sp>
            <p:nvSpPr>
              <p:cNvPr id="159" name="Rectangle: Rounded Corners 158"/>
              <p:cNvSpPr/>
              <p:nvPr/>
            </p:nvSpPr>
            <p:spPr bwMode="ltGray">
              <a:xfrm>
                <a:off x="6407004"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Synapse / Azure SQL </a:t>
                </a:r>
                <a:br>
                  <a:rPr lang="en-US" sz="1200" kern="0" dirty="0">
                    <a:gradFill>
                      <a:gsLst>
                        <a:gs pos="0">
                          <a:srgbClr val="FFFFFF"/>
                        </a:gs>
                        <a:gs pos="100000">
                          <a:srgbClr val="FFFFFF"/>
                        </a:gs>
                      </a:gsLst>
                      <a:lin ang="5400000" scaled="0"/>
                    </a:gradFill>
                    <a:latin typeface="Segoe UI"/>
                  </a:rPr>
                </a:br>
                <a:r>
                  <a:rPr lang="en-US" sz="1200" kern="0" dirty="0">
                    <a:gradFill>
                      <a:gsLst>
                        <a:gs pos="0">
                          <a:srgbClr val="FFFFFF"/>
                        </a:gs>
                        <a:gs pos="100000">
                          <a:srgbClr val="FFFFFF"/>
                        </a:gs>
                      </a:gsLst>
                      <a:lin ang="5400000" scaled="0"/>
                    </a:gradFill>
                    <a:latin typeface="Segoe UI"/>
                  </a:rPr>
                  <a:t>Data Warehouse</a:t>
                </a:r>
              </a:p>
            </p:txBody>
          </p:sp>
          <p:grpSp>
            <p:nvGrpSpPr>
              <p:cNvPr id="160" name="Group 159"/>
              <p:cNvGrpSpPr/>
              <p:nvPr/>
            </p:nvGrpSpPr>
            <p:grpSpPr>
              <a:xfrm>
                <a:off x="6883666" y="2316850"/>
                <a:ext cx="940167" cy="671007"/>
                <a:chOff x="9134390" y="2630033"/>
                <a:chExt cx="1127315" cy="896357"/>
              </a:xfrm>
            </p:grpSpPr>
            <p:pic>
              <p:nvPicPr>
                <p:cNvPr id="161"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9288624"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162" name="Flowchart: Magnetic Disk 10"/>
                <p:cNvSpPr/>
                <p:nvPr/>
              </p:nvSpPr>
              <p:spPr bwMode="auto">
                <a:xfrm>
                  <a:off x="9134390" y="2630033"/>
                  <a:ext cx="439586" cy="58948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7843" rIns="0" bIns="0" numCol="1" spcCol="0" rtlCol="0" fromWordArt="0" anchor="ctr" anchorCtr="0" forceAA="0" compatLnSpc="1">
                  <a:prstTxWarp prst="textNoShape">
                    <a:avLst/>
                  </a:prstTxWarp>
                  <a:noAutofit/>
                </a:bodyPr>
                <a:lstStyle/>
                <a:p>
                  <a:pPr algn="ctr" defTabSz="895600" fontAlgn="base">
                    <a:spcBef>
                      <a:spcPct val="0"/>
                    </a:spcBef>
                    <a:spcAft>
                      <a:spcPct val="0"/>
                    </a:spcAft>
                    <a:defRPr/>
                  </a:pPr>
                  <a:r>
                    <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rPr>
                    <a:t>DW</a:t>
                  </a:r>
                </a:p>
              </p:txBody>
            </p:sp>
          </p:grpSp>
        </p:grpSp>
        <p:sp>
          <p:nvSpPr>
            <p:cNvPr id="87" name="Rectangle: Rounded Corners 86"/>
            <p:cNvSpPr/>
            <p:nvPr/>
          </p:nvSpPr>
          <p:spPr bwMode="ltGray">
            <a:xfrm>
              <a:off x="1616771" y="5380446"/>
              <a:ext cx="1626380" cy="1365047"/>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 in 3rd party clouds &amp; containers</a:t>
              </a:r>
            </a:p>
          </p:txBody>
        </p:sp>
        <p:grpSp>
          <p:nvGrpSpPr>
            <p:cNvPr id="88" name="Group 87"/>
            <p:cNvGrpSpPr/>
            <p:nvPr/>
          </p:nvGrpSpPr>
          <p:grpSpPr>
            <a:xfrm>
              <a:off x="35690" y="5380446"/>
              <a:ext cx="1522787" cy="1372146"/>
              <a:chOff x="698220" y="1483535"/>
              <a:chExt cx="1800172" cy="1598386"/>
            </a:xfrm>
          </p:grpSpPr>
          <p:sp>
            <p:nvSpPr>
              <p:cNvPr id="145" name="Rectangle: Rounded Corners 144"/>
              <p:cNvSpPr/>
              <p:nvPr/>
            </p:nvSpPr>
            <p:spPr bwMode="ltGray">
              <a:xfrm>
                <a:off x="698220" y="1483535"/>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Legacy SQL Server on premises</a:t>
                </a:r>
              </a:p>
              <a:p>
                <a:pPr algn="ctr" defTabSz="877957" fontAlgn="base">
                  <a:spcBef>
                    <a:spcPct val="0"/>
                  </a:spcBef>
                  <a:spcAft>
                    <a:spcPct val="0"/>
                  </a:spcAft>
                  <a:defRPr/>
                </a:pPr>
                <a:endParaRPr lang="en-US" sz="1333" kern="0" dirty="0">
                  <a:gradFill>
                    <a:gsLst>
                      <a:gs pos="0">
                        <a:srgbClr val="FFFFFF"/>
                      </a:gs>
                      <a:gs pos="100000">
                        <a:srgbClr val="FFFFFF"/>
                      </a:gs>
                    </a:gsLst>
                    <a:lin ang="5400000" scaled="0"/>
                  </a:gradFill>
                  <a:latin typeface="Segoe UI"/>
                </a:endParaRPr>
              </a:p>
              <a:p>
                <a:pPr algn="ctr" defTabSz="877957" fontAlgn="base">
                  <a:spcBef>
                    <a:spcPct val="0"/>
                  </a:spcBef>
                  <a:spcAft>
                    <a:spcPct val="0"/>
                  </a:spcAft>
                  <a:defRPr/>
                </a:pPr>
                <a:endParaRPr lang="en-US" sz="1333" kern="0" dirty="0">
                  <a:gradFill>
                    <a:gsLst>
                      <a:gs pos="0">
                        <a:srgbClr val="FFFFFF"/>
                      </a:gs>
                      <a:gs pos="100000">
                        <a:srgbClr val="FFFFFF"/>
                      </a:gs>
                    </a:gsLst>
                    <a:lin ang="5400000" scaled="0"/>
                  </a:gradFill>
                  <a:latin typeface="Segoe UI"/>
                </a:endParaRPr>
              </a:p>
            </p:txBody>
          </p:sp>
          <p:grpSp>
            <p:nvGrpSpPr>
              <p:cNvPr id="146" name="Group 145"/>
              <p:cNvGrpSpPr/>
              <p:nvPr/>
            </p:nvGrpSpPr>
            <p:grpSpPr>
              <a:xfrm>
                <a:off x="1516507" y="2295803"/>
                <a:ext cx="981885" cy="715156"/>
                <a:chOff x="2566611" y="2732744"/>
                <a:chExt cx="1056189" cy="919073"/>
              </a:xfrm>
            </p:grpSpPr>
            <p:grpSp>
              <p:nvGrpSpPr>
                <p:cNvPr id="148" name="Group 147"/>
                <p:cNvGrpSpPr/>
                <p:nvPr/>
              </p:nvGrpSpPr>
              <p:grpSpPr>
                <a:xfrm>
                  <a:off x="2566611" y="2732744"/>
                  <a:ext cx="1056189" cy="895738"/>
                  <a:chOff x="2448741" y="2702691"/>
                  <a:chExt cx="1035573" cy="878254"/>
                </a:xfrm>
              </p:grpSpPr>
              <p:pic>
                <p:nvPicPr>
                  <p:cNvPr id="156"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598867" y="2702691"/>
                    <a:ext cx="741231" cy="878254"/>
                  </a:xfrm>
                  <a:prstGeom prst="rect">
                    <a:avLst/>
                  </a:prstGeom>
                  <a:noFill/>
                </p:spPr>
              </p:pic>
              <p:pic>
                <p:nvPicPr>
                  <p:cNvPr id="157"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448741" y="2874407"/>
                    <a:ext cx="541998" cy="642192"/>
                  </a:xfrm>
                  <a:prstGeom prst="rect">
                    <a:avLst/>
                  </a:prstGeom>
                  <a:noFill/>
                </p:spPr>
              </p:pic>
              <p:pic>
                <p:nvPicPr>
                  <p:cNvPr id="158"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2948666" y="2874406"/>
                    <a:ext cx="535648" cy="634667"/>
                  </a:xfrm>
                  <a:prstGeom prst="rect">
                    <a:avLst/>
                  </a:prstGeom>
                  <a:noFill/>
                </p:spPr>
              </p:pic>
            </p:grpSp>
            <p:grpSp>
              <p:nvGrpSpPr>
                <p:cNvPr id="149" name="Group 148"/>
                <p:cNvGrpSpPr/>
                <p:nvPr/>
              </p:nvGrpSpPr>
              <p:grpSpPr>
                <a:xfrm>
                  <a:off x="2800517" y="3259841"/>
                  <a:ext cx="502598" cy="391976"/>
                  <a:chOff x="2800517" y="3283591"/>
                  <a:chExt cx="502598" cy="391976"/>
                </a:xfrm>
              </p:grpSpPr>
              <p:grpSp>
                <p:nvGrpSpPr>
                  <p:cNvPr id="150" name="Group 149"/>
                  <p:cNvGrpSpPr/>
                  <p:nvPr/>
                </p:nvGrpSpPr>
                <p:grpSpPr>
                  <a:xfrm>
                    <a:off x="2976222" y="3283591"/>
                    <a:ext cx="326893" cy="335808"/>
                    <a:chOff x="2382894" y="3225181"/>
                    <a:chExt cx="286352" cy="371411"/>
                  </a:xfrm>
                </p:grpSpPr>
                <p:sp>
                  <p:nvSpPr>
                    <p:cNvPr id="154" name="Oval 153"/>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55"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2800517" y="3417406"/>
                    <a:ext cx="288701" cy="258161"/>
                    <a:chOff x="2382894" y="3225181"/>
                    <a:chExt cx="286352" cy="371411"/>
                  </a:xfrm>
                </p:grpSpPr>
                <p:sp>
                  <p:nvSpPr>
                    <p:cNvPr id="152" name="Oval 151"/>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53"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grpSp>
          <p:pic>
            <p:nvPicPr>
              <p:cNvPr id="147" name="Picture 1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4956" y="2367062"/>
                <a:ext cx="620608" cy="620608"/>
              </a:xfrm>
              <a:prstGeom prst="rect">
                <a:avLst/>
              </a:prstGeom>
            </p:spPr>
          </p:pic>
        </p:grpSp>
        <p:grpSp>
          <p:nvGrpSpPr>
            <p:cNvPr id="89" name="Group 88"/>
            <p:cNvGrpSpPr/>
            <p:nvPr/>
          </p:nvGrpSpPr>
          <p:grpSpPr>
            <a:xfrm>
              <a:off x="8390208" y="5380443"/>
              <a:ext cx="1624327" cy="1372147"/>
              <a:chOff x="2629422" y="1483535"/>
              <a:chExt cx="1780974" cy="1598386"/>
            </a:xfrm>
          </p:grpSpPr>
          <p:sp>
            <p:nvSpPr>
              <p:cNvPr id="134" name="Rectangle: Rounded Corners 133"/>
              <p:cNvSpPr/>
              <p:nvPr/>
            </p:nvSpPr>
            <p:spPr bwMode="ltGray">
              <a:xfrm>
                <a:off x="2629422" y="1483535"/>
                <a:ext cx="1780974" cy="1598386"/>
              </a:xfrm>
              <a:prstGeom prst="roundRect">
                <a:avLst/>
              </a:prstGeom>
              <a:solidFill>
                <a:srgbClr val="5B9BD5"/>
              </a:solidFill>
              <a:ln w="9525" cap="flat" cmpd="sng" algn="ctr">
                <a:solidFill>
                  <a:srgbClr val="004BBB"/>
                </a:solidFill>
                <a:prstDash val="solid"/>
                <a:headEnd type="none" w="med" len="med"/>
                <a:tailEnd type="none" w="med" len="med"/>
              </a:ln>
              <a:effectLst/>
            </p:spPr>
            <p:txBody>
              <a:bodyPr vert="horz" wrap="square" lIns="87843" tIns="43921" rIns="87843"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 in Azure VM</a:t>
                </a:r>
              </a:p>
            </p:txBody>
          </p:sp>
          <p:grpSp>
            <p:nvGrpSpPr>
              <p:cNvPr id="135" name="Group 134"/>
              <p:cNvGrpSpPr/>
              <p:nvPr/>
            </p:nvGrpSpPr>
            <p:grpSpPr>
              <a:xfrm>
                <a:off x="3363270" y="2408114"/>
                <a:ext cx="1018328" cy="592169"/>
                <a:chOff x="4571807" y="2806727"/>
                <a:chExt cx="1245342" cy="806790"/>
              </a:xfrm>
            </p:grpSpPr>
            <p:pic>
              <p:nvPicPr>
                <p:cNvPr id="137"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4872043" y="2961774"/>
                  <a:ext cx="945106" cy="65174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4571807" y="2806727"/>
                  <a:ext cx="552788" cy="450416"/>
                </a:xfrm>
                <a:prstGeom prst="rect">
                  <a:avLst/>
                </a:prstGeom>
                <a:noFill/>
              </p:spPr>
            </p:pic>
            <p:grpSp>
              <p:nvGrpSpPr>
                <p:cNvPr id="139" name="Group 138"/>
                <p:cNvGrpSpPr/>
                <p:nvPr/>
              </p:nvGrpSpPr>
              <p:grpSpPr>
                <a:xfrm>
                  <a:off x="4828233" y="3083007"/>
                  <a:ext cx="232286" cy="242336"/>
                  <a:chOff x="2382894" y="3225181"/>
                  <a:chExt cx="286352" cy="371411"/>
                </a:xfrm>
              </p:grpSpPr>
              <p:sp>
                <p:nvSpPr>
                  <p:cNvPr id="143" name="Oval 142"/>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44"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nvGrpSpPr>
                <p:cNvPr id="140" name="Group 139"/>
                <p:cNvGrpSpPr/>
                <p:nvPr/>
              </p:nvGrpSpPr>
              <p:grpSpPr>
                <a:xfrm>
                  <a:off x="4711802" y="3168737"/>
                  <a:ext cx="223317" cy="187636"/>
                  <a:chOff x="2382894" y="3225181"/>
                  <a:chExt cx="286352" cy="371411"/>
                </a:xfrm>
              </p:grpSpPr>
              <p:sp>
                <p:nvSpPr>
                  <p:cNvPr id="141" name="Oval 140"/>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866" kern="0" dirty="0">
                      <a:gradFill>
                        <a:gsLst>
                          <a:gs pos="0">
                            <a:srgbClr val="FFFFFF"/>
                          </a:gs>
                          <a:gs pos="100000">
                            <a:srgbClr val="FFFFFF"/>
                          </a:gs>
                        </a:gsLst>
                        <a:lin ang="5400000" scaled="0"/>
                      </a:gradFill>
                      <a:latin typeface="Segoe UI"/>
                    </a:endParaRPr>
                  </a:p>
                </p:txBody>
              </p:sp>
              <p:sp>
                <p:nvSpPr>
                  <p:cNvPr id="142"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107540" rIns="0" bIns="0" numCol="1" spcCol="0" rtlCol="0" fromWordArt="0" anchor="t" anchorCtr="0" forceAA="0" compatLnSpc="1">
                    <a:prstTxWarp prst="textNoShape">
                      <a:avLst/>
                    </a:prstTxWarp>
                    <a:noAutofit/>
                  </a:bodyPr>
                  <a:lstStyle/>
                  <a:p>
                    <a:pPr algn="ctr" defTabSz="895600" fontAlgn="base">
                      <a:spcBef>
                        <a:spcPct val="0"/>
                      </a:spcBef>
                      <a:spcAft>
                        <a:spcPct val="0"/>
                      </a:spcAft>
                      <a:defRPr/>
                    </a:pPr>
                    <a:endParaRPr lang="en-US" sz="1067" b="1" kern="0" dirty="0">
                      <a:ln>
                        <a:solidFill>
                          <a:srgbClr val="FFFFFF">
                            <a:alpha val="0"/>
                          </a:srgbClr>
                        </a:solidFill>
                      </a:ln>
                      <a:gradFill>
                        <a:gsLst>
                          <a:gs pos="88750">
                            <a:srgbClr val="0072C6"/>
                          </a:gs>
                          <a:gs pos="55000">
                            <a:srgbClr val="0072C6"/>
                          </a:gs>
                        </a:gsLst>
                        <a:lin ang="5400000" scaled="0"/>
                      </a:gradFill>
                      <a:latin typeface="Segoe UI"/>
                      <a:ea typeface="Segoe UI" pitchFamily="34" charset="0"/>
                      <a:cs typeface="Segoe UI" pitchFamily="34" charset="0"/>
                    </a:endParaRPr>
                  </a:p>
                </p:txBody>
              </p:sp>
            </p:grpSp>
          </p:grpSp>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7046" y="2367248"/>
                <a:ext cx="620608" cy="620608"/>
              </a:xfrm>
              <a:prstGeom prst="rect">
                <a:avLst/>
              </a:prstGeom>
              <a:ln w="12700">
                <a:solidFill>
                  <a:srgbClr val="004BBB"/>
                </a:solidFill>
              </a:ln>
            </p:spPr>
          </p:pic>
        </p:grpSp>
        <p:grpSp>
          <p:nvGrpSpPr>
            <p:cNvPr id="90" name="Group 89"/>
            <p:cNvGrpSpPr/>
            <p:nvPr/>
          </p:nvGrpSpPr>
          <p:grpSpPr>
            <a:xfrm>
              <a:off x="3315270" y="5380445"/>
              <a:ext cx="1625578" cy="1365047"/>
              <a:chOff x="8343375" y="1483534"/>
              <a:chExt cx="1780974" cy="1598386"/>
            </a:xfrm>
          </p:grpSpPr>
          <p:sp>
            <p:nvSpPr>
              <p:cNvPr id="131" name="Rectangle: Rounded Corners 130"/>
              <p:cNvSpPr/>
              <p:nvPr/>
            </p:nvSpPr>
            <p:spPr bwMode="ltGray">
              <a:xfrm>
                <a:off x="8343375" y="1483534"/>
                <a:ext cx="1780974" cy="1598386"/>
              </a:xfrm>
              <a:prstGeom prst="roundRect">
                <a:avLst/>
              </a:prstGeom>
              <a:solidFill>
                <a:srgbClr val="5B9BD5"/>
              </a:solidFill>
              <a:ln w="12700" cap="flat" cmpd="sng" algn="ctr">
                <a:solidFill>
                  <a:srgbClr val="004BBB"/>
                </a:solidFill>
                <a:prstDash val="solid"/>
                <a:headEnd type="none" w="med" len="med"/>
                <a:tailEnd type="none" w="med" len="med"/>
              </a:ln>
              <a:effectLst/>
            </p:spPr>
            <p:txBody>
              <a:bodyPr vert="horz" wrap="square" lIns="0" tIns="43921" rIns="0" bIns="43921" numCol="1" rtlCol="0" anchor="t" anchorCtr="0" compatLnSpc="1">
                <a:prstTxWarp prst="textNoShape">
                  <a:avLst/>
                </a:prstTxWarp>
              </a:bodyPr>
              <a:lstStyle/>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SQL Server</a:t>
                </a:r>
              </a:p>
              <a:p>
                <a:pPr algn="ctr" defTabSz="877957"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2019</a:t>
                </a:r>
              </a:p>
            </p:txBody>
          </p:sp>
          <p:pic>
            <p:nvPicPr>
              <p:cNvPr id="132" name="Picture 2" descr="image00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90884" y="2345173"/>
                <a:ext cx="571992" cy="63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0958" y="2345346"/>
                <a:ext cx="633030" cy="633030"/>
              </a:xfrm>
              <a:prstGeom prst="rect">
                <a:avLst/>
              </a:prstGeom>
            </p:spPr>
          </p:pic>
        </p:grpSp>
        <p:pic>
          <p:nvPicPr>
            <p:cNvPr id="91" name="Picture 9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5136" y="6272103"/>
              <a:ext cx="434737" cy="388445"/>
            </a:xfrm>
            <a:prstGeom prst="rect">
              <a:avLst/>
            </a:prstGeom>
          </p:spPr>
        </p:pic>
        <p:pic>
          <p:nvPicPr>
            <p:cNvPr id="108" name="Picture 10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5988" y="6268343"/>
              <a:ext cx="393165" cy="393165"/>
            </a:xfrm>
            <a:prstGeom prst="rect">
              <a:avLst/>
            </a:prstGeom>
          </p:spPr>
        </p:pic>
        <p:pic>
          <p:nvPicPr>
            <p:cNvPr id="109" name="Picture 10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79105" y="6268342"/>
              <a:ext cx="606685" cy="358779"/>
            </a:xfrm>
            <a:prstGeom prst="rect">
              <a:avLst/>
            </a:prstGeom>
          </p:spPr>
        </p:pic>
      </p:grpSp>
      <p:sp>
        <p:nvSpPr>
          <p:cNvPr id="167" name="Rectangle: Rounded Corners 166"/>
          <p:cNvSpPr/>
          <p:nvPr/>
        </p:nvSpPr>
        <p:spPr bwMode="auto">
          <a:xfrm>
            <a:off x="117889" y="4380006"/>
            <a:ext cx="11952337" cy="311012"/>
          </a:xfrm>
          <a:prstGeom prst="roundRect">
            <a:avLst/>
          </a:prstGeom>
          <a:solidFill>
            <a:srgbClr val="004BB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67" kern="0" dirty="0">
                <a:solidFill>
                  <a:srgbClr val="FFFFFF"/>
                </a:solidFill>
                <a:latin typeface="Segoe UI"/>
              </a:rPr>
              <a:t>TDS protocol</a:t>
            </a:r>
          </a:p>
        </p:txBody>
      </p:sp>
      <p:sp>
        <p:nvSpPr>
          <p:cNvPr id="9" name="Rectangle: Rounded Corners 8"/>
          <p:cNvSpPr/>
          <p:nvPr/>
        </p:nvSpPr>
        <p:spPr>
          <a:xfrm>
            <a:off x="2249383" y="2696172"/>
            <a:ext cx="1104093" cy="526546"/>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28"/>
            <a:r>
              <a:rPr lang="en-US" sz="1333" b="1" kern="0" dirty="0">
                <a:solidFill>
                  <a:srgbClr val="FFFFFF"/>
                </a:solidFill>
                <a:latin typeface="Calibri" panose="020F0502020204030204"/>
              </a:rPr>
              <a:t>Hibernate</a:t>
            </a:r>
          </a:p>
        </p:txBody>
      </p:sp>
      <p:pic>
        <p:nvPicPr>
          <p:cNvPr id="168" name="Picture 167"/>
          <p:cNvPicPr>
            <a:picLocks noChangeAspect="1"/>
          </p:cNvPicPr>
          <p:nvPr/>
        </p:nvPicPr>
        <p:blipFill rotWithShape="1">
          <a:blip r:embed="rId14"/>
          <a:srcRect b="-547"/>
          <a:stretch/>
        </p:blipFill>
        <p:spPr>
          <a:xfrm>
            <a:off x="1285375" y="3931873"/>
            <a:ext cx="432372" cy="377068"/>
          </a:xfrm>
          <a:prstGeom prst="rect">
            <a:avLst/>
          </a:prstGeom>
        </p:spPr>
      </p:pic>
      <p:pic>
        <p:nvPicPr>
          <p:cNvPr id="169" name="Picture 168"/>
          <p:cNvPicPr>
            <a:picLocks noChangeAspect="1"/>
          </p:cNvPicPr>
          <p:nvPr/>
        </p:nvPicPr>
        <p:blipFill rotWithShape="1">
          <a:blip r:embed="rId14"/>
          <a:srcRect b="-547"/>
          <a:stretch/>
        </p:blipFill>
        <p:spPr>
          <a:xfrm>
            <a:off x="2939449" y="3928884"/>
            <a:ext cx="415793" cy="362610"/>
          </a:xfrm>
          <a:prstGeom prst="rect">
            <a:avLst/>
          </a:prstGeom>
        </p:spPr>
      </p:pic>
      <p:pic>
        <p:nvPicPr>
          <p:cNvPr id="170" name="Picture 169"/>
          <p:cNvPicPr>
            <a:picLocks noChangeAspect="1"/>
          </p:cNvPicPr>
          <p:nvPr/>
        </p:nvPicPr>
        <p:blipFill rotWithShape="1">
          <a:blip r:embed="rId14"/>
          <a:srcRect b="-547"/>
          <a:stretch/>
        </p:blipFill>
        <p:spPr>
          <a:xfrm>
            <a:off x="8047433" y="3885837"/>
            <a:ext cx="415793" cy="362610"/>
          </a:xfrm>
          <a:prstGeom prst="rect">
            <a:avLst/>
          </a:prstGeom>
        </p:spPr>
      </p:pic>
      <p:pic>
        <p:nvPicPr>
          <p:cNvPr id="171" name="Picture 170"/>
          <p:cNvPicPr>
            <a:picLocks noChangeAspect="1"/>
          </p:cNvPicPr>
          <p:nvPr/>
        </p:nvPicPr>
        <p:blipFill rotWithShape="1">
          <a:blip r:embed="rId14"/>
          <a:srcRect b="-547"/>
          <a:stretch/>
        </p:blipFill>
        <p:spPr>
          <a:xfrm>
            <a:off x="9900013" y="3921883"/>
            <a:ext cx="415793" cy="362610"/>
          </a:xfrm>
          <a:prstGeom prst="rect">
            <a:avLst/>
          </a:prstGeom>
        </p:spPr>
      </p:pic>
      <p:pic>
        <p:nvPicPr>
          <p:cNvPr id="172" name="Picture 171"/>
          <p:cNvPicPr>
            <a:picLocks noChangeAspect="1"/>
          </p:cNvPicPr>
          <p:nvPr/>
        </p:nvPicPr>
        <p:blipFill rotWithShape="1">
          <a:blip r:embed="rId14"/>
          <a:srcRect b="-547"/>
          <a:stretch/>
        </p:blipFill>
        <p:spPr>
          <a:xfrm>
            <a:off x="11636538" y="3901845"/>
            <a:ext cx="415793" cy="362610"/>
          </a:xfrm>
          <a:prstGeom prst="rect">
            <a:avLst/>
          </a:prstGeom>
        </p:spPr>
      </p:pic>
    </p:spTree>
    <p:extLst>
      <p:ext uri="{BB962C8B-B14F-4D97-AF65-F5344CB8AC3E}">
        <p14:creationId xmlns:p14="http://schemas.microsoft.com/office/powerpoint/2010/main" val="4176216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normAutofit/>
          </a:bodyPr>
          <a:lstStyle/>
          <a:p>
            <a:r>
              <a:rPr lang="en-US" sz="4000" dirty="0"/>
              <a:t>Azure SQL programming from .NET</a:t>
            </a:r>
          </a:p>
        </p:txBody>
      </p:sp>
      <p:sp>
        <p:nvSpPr>
          <p:cNvPr id="5" name="Text Placeholder 14">
            <a:extLst>
              <a:ext uri="{FF2B5EF4-FFF2-40B4-BE49-F238E27FC236}">
                <a16:creationId xmlns:a16="http://schemas.microsoft.com/office/drawing/2014/main" id="{CF1222EC-C5BA-4A0A-83C2-1F984F0D8DBD}"/>
              </a:ext>
            </a:extLst>
          </p:cNvPr>
          <p:cNvSpPr txBox="1">
            <a:spLocks/>
          </p:cNvSpPr>
          <p:nvPr/>
        </p:nvSpPr>
        <p:spPr>
          <a:xfrm>
            <a:off x="416992" y="1402621"/>
            <a:ext cx="11308281" cy="520700"/>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Three main options:</a:t>
            </a:r>
          </a:p>
        </p:txBody>
      </p:sp>
      <p:sp>
        <p:nvSpPr>
          <p:cNvPr id="8" name="Text Placeholder 11">
            <a:extLst>
              <a:ext uri="{FF2B5EF4-FFF2-40B4-BE49-F238E27FC236}">
                <a16:creationId xmlns:a16="http://schemas.microsoft.com/office/drawing/2014/main" id="{1C2EF3F8-6322-4C9D-A6D4-FB331EAAF4F9}"/>
              </a:ext>
            </a:extLst>
          </p:cNvPr>
          <p:cNvSpPr txBox="1">
            <a:spLocks/>
          </p:cNvSpPr>
          <p:nvPr/>
        </p:nvSpPr>
        <p:spPr>
          <a:xfrm>
            <a:off x="416987" y="2004965"/>
            <a:ext cx="11308283" cy="414330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a:buFont typeface="Arial" panose="020B0604020202020204" pitchFamily="34" charset="0"/>
              <a:buChar char="•"/>
            </a:pPr>
            <a:r>
              <a:rPr lang="en-US" sz="3200" dirty="0" err="1"/>
              <a:t>Microsoft.Data.SqlClient</a:t>
            </a:r>
            <a:r>
              <a:rPr lang="en-US" sz="3200" dirty="0"/>
              <a:t> classes</a:t>
            </a:r>
          </a:p>
          <a:p>
            <a:pPr marL="914377" lvl="1">
              <a:buFont typeface="Arial" panose="020B0604020202020204" pitchFamily="34" charset="0"/>
              <a:buChar char="•"/>
            </a:pPr>
            <a:r>
              <a:rPr lang="en-US" sz="2667" dirty="0"/>
              <a:t>You’re in control of everything</a:t>
            </a:r>
          </a:p>
          <a:p>
            <a:pPr marL="457189" indent="-457189">
              <a:buFont typeface="Arial" panose="020B0604020202020204" pitchFamily="34" charset="0"/>
              <a:buChar char="•"/>
            </a:pPr>
            <a:r>
              <a:rPr lang="en-US" sz="3200" dirty="0"/>
              <a:t>Full-featured ORM like Entity Framework Core</a:t>
            </a:r>
          </a:p>
          <a:p>
            <a:pPr marL="914377" lvl="1">
              <a:buFont typeface="Arial" panose="020B0604020202020204" pitchFamily="34" charset="0"/>
              <a:buChar char="•"/>
            </a:pPr>
            <a:r>
              <a:rPr lang="en-US" sz="2667" dirty="0"/>
              <a:t>You want the tool to take care of all database interaction for you</a:t>
            </a:r>
          </a:p>
          <a:p>
            <a:pPr marL="457189" indent="-457189">
              <a:buFont typeface="Arial" panose="020B0604020202020204" pitchFamily="34" charset="0"/>
              <a:buChar char="•"/>
            </a:pPr>
            <a:r>
              <a:rPr lang="en-US" sz="3200" dirty="0"/>
              <a:t>Lightweight ORM like MicroORM</a:t>
            </a:r>
          </a:p>
          <a:p>
            <a:pPr marL="914377" lvl="1">
              <a:buFont typeface="Arial" panose="020B0604020202020204" pitchFamily="34" charset="0"/>
              <a:buChar char="•"/>
            </a:pPr>
            <a:r>
              <a:rPr lang="en-US" sz="2667" dirty="0"/>
              <a:t>You just want to execute queries as fast a possible and map it to a class</a:t>
            </a:r>
          </a:p>
          <a:p>
            <a:pPr marL="1308067" lvl="2">
              <a:buFont typeface="Arial" panose="020B0604020202020204" pitchFamily="34" charset="0"/>
              <a:buChar char="•"/>
            </a:pPr>
            <a:r>
              <a:rPr lang="en-US" sz="2400" dirty="0">
                <a:hlinkClick r:id="rId3"/>
              </a:rPr>
              <a:t>Dapper</a:t>
            </a:r>
            <a:r>
              <a:rPr lang="en-US" sz="2400" dirty="0"/>
              <a:t>, </a:t>
            </a:r>
            <a:r>
              <a:rPr lang="en-US" sz="2400" dirty="0">
                <a:hlinkClick r:id="rId4"/>
              </a:rPr>
              <a:t>Massive</a:t>
            </a:r>
            <a:r>
              <a:rPr lang="en-US" sz="2400" dirty="0"/>
              <a:t>, </a:t>
            </a:r>
            <a:r>
              <a:rPr lang="en-US" sz="2400" dirty="0">
                <a:hlinkClick r:id="rId5"/>
              </a:rPr>
              <a:t>PetaPoco</a:t>
            </a:r>
            <a:r>
              <a:rPr lang="en-US" sz="2400" dirty="0"/>
              <a:t>, </a:t>
            </a:r>
            <a:r>
              <a:rPr lang="en-US" sz="2400" dirty="0">
                <a:hlinkClick r:id="rId6"/>
              </a:rPr>
              <a:t>Simple.Data</a:t>
            </a:r>
            <a:r>
              <a:rPr lang="en-US" sz="2400" dirty="0"/>
              <a:t>, </a:t>
            </a:r>
            <a:r>
              <a:rPr lang="en-US" sz="2400" dirty="0">
                <a:hlinkClick r:id="rId7"/>
              </a:rPr>
              <a:t>OrmLite</a:t>
            </a:r>
            <a:endParaRPr lang="en-US" sz="2400" dirty="0"/>
          </a:p>
          <a:p>
            <a:endParaRPr lang="en-US" sz="3200" dirty="0"/>
          </a:p>
          <a:p>
            <a:pPr marL="0" lvl="1" indent="0">
              <a:buNone/>
            </a:pPr>
            <a:endParaRPr lang="en-US" sz="2667" dirty="0"/>
          </a:p>
        </p:txBody>
      </p:sp>
      <p:sp>
        <p:nvSpPr>
          <p:cNvPr id="2" name="Rectangle 1">
            <a:extLst>
              <a:ext uri="{FF2B5EF4-FFF2-40B4-BE49-F238E27FC236}">
                <a16:creationId xmlns:a16="http://schemas.microsoft.com/office/drawing/2014/main" id="{A4A7F199-DAB8-4279-B18E-A6BDC88BBBC1}"/>
              </a:ext>
            </a:extLst>
          </p:cNvPr>
          <p:cNvSpPr/>
          <p:nvPr/>
        </p:nvSpPr>
        <p:spPr>
          <a:xfrm>
            <a:off x="1840329" y="6156989"/>
            <a:ext cx="4027071" cy="40011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US" sz="2000" dirty="0"/>
              <a:t>https://medium.com/dapper-net</a:t>
            </a:r>
          </a:p>
        </p:txBody>
      </p:sp>
    </p:spTree>
    <p:extLst>
      <p:ext uri="{BB962C8B-B14F-4D97-AF65-F5344CB8AC3E}">
        <p14:creationId xmlns:p14="http://schemas.microsoft.com/office/powerpoint/2010/main" val="31046084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31A83-648F-4460-BE44-A6AA4633D8BE}"/>
              </a:ext>
            </a:extLst>
          </p:cNvPr>
          <p:cNvSpPr>
            <a:spLocks noGrp="1"/>
          </p:cNvSpPr>
          <p:nvPr>
            <p:ph type="title"/>
          </p:nvPr>
        </p:nvSpPr>
        <p:spPr/>
        <p:txBody>
          <a:bodyPr/>
          <a:lstStyle/>
          <a:p>
            <a:r>
              <a:rPr lang="en-US" dirty="0" err="1"/>
              <a:t>Microsoft.Data.SqlClient</a:t>
            </a:r>
            <a:endParaRPr lang="en-US" dirty="0"/>
          </a:p>
        </p:txBody>
      </p:sp>
    </p:spTree>
    <p:extLst>
      <p:ext uri="{BB962C8B-B14F-4D97-AF65-F5344CB8AC3E}">
        <p14:creationId xmlns:p14="http://schemas.microsoft.com/office/powerpoint/2010/main" val="12505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normAutofit/>
          </a:bodyPr>
          <a:lstStyle/>
          <a:p>
            <a:r>
              <a:rPr lang="en-US" sz="4400" dirty="0" err="1"/>
              <a:t>Microsoft.Data.SqlClient</a:t>
            </a:r>
            <a:endParaRPr lang="en-US" sz="4400" dirty="0"/>
          </a:p>
        </p:txBody>
      </p:sp>
      <p:sp>
        <p:nvSpPr>
          <p:cNvPr id="8" name="Text Placeholder 11">
            <a:extLst>
              <a:ext uri="{FF2B5EF4-FFF2-40B4-BE49-F238E27FC236}">
                <a16:creationId xmlns:a16="http://schemas.microsoft.com/office/drawing/2014/main" id="{1C2EF3F8-6322-4C9D-A6D4-FB331EAAF4F9}"/>
              </a:ext>
            </a:extLst>
          </p:cNvPr>
          <p:cNvSpPr txBox="1">
            <a:spLocks/>
          </p:cNvSpPr>
          <p:nvPr/>
        </p:nvSpPr>
        <p:spPr>
          <a:xfrm>
            <a:off x="416987" y="1627414"/>
            <a:ext cx="11308283" cy="4439207"/>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a:buFont typeface="Arial" panose="020B0604020202020204" pitchFamily="34" charset="0"/>
              <a:buChar char="•"/>
            </a:pPr>
            <a:r>
              <a:rPr lang="en-US" sz="3200" dirty="0"/>
              <a:t>The future-proof library to connect and use Azure SQL</a:t>
            </a:r>
          </a:p>
          <a:p>
            <a:pPr marL="914377" lvl="1">
              <a:buFont typeface="Arial" panose="020B0604020202020204" pitchFamily="34" charset="0"/>
              <a:buChar char="•"/>
            </a:pPr>
            <a:r>
              <a:rPr lang="en-US" sz="2667" dirty="0">
                <a:hlinkClick r:id="rId4"/>
              </a:rPr>
              <a:t>https://devblogs.microsoft.com/dotnet/introducing-the-new-microsoftdatasqlclient/</a:t>
            </a:r>
            <a:r>
              <a:rPr lang="en-US" sz="2667" dirty="0"/>
              <a:t> </a:t>
            </a:r>
          </a:p>
          <a:p>
            <a:pPr marL="914377" lvl="1">
              <a:buFont typeface="Arial" panose="020B0604020202020204" pitchFamily="34" charset="0"/>
              <a:buChar char="•"/>
            </a:pPr>
            <a:r>
              <a:rPr lang="en-US" sz="2667" dirty="0"/>
              <a:t>Supports </a:t>
            </a:r>
            <a:r>
              <a:rPr lang="nl-NL" sz="2667" dirty="0"/>
              <a:t>.NET Framework, .NET Core, .NET Standard, and .NET.</a:t>
            </a:r>
            <a:endParaRPr lang="en-US" sz="2667" dirty="0"/>
          </a:p>
          <a:p>
            <a:pPr marL="914377" lvl="1">
              <a:buFont typeface="Arial" panose="020B0604020202020204" pitchFamily="34" charset="0"/>
              <a:buChar char="•"/>
            </a:pPr>
            <a:r>
              <a:rPr lang="en-US" sz="2667" dirty="0"/>
              <a:t>Open Source </a:t>
            </a:r>
          </a:p>
          <a:p>
            <a:pPr marL="1308067" lvl="2">
              <a:buFont typeface="Arial" panose="020B0604020202020204" pitchFamily="34" charset="0"/>
              <a:buChar char="•"/>
            </a:pPr>
            <a:r>
              <a:rPr lang="en-US" sz="2400" dirty="0">
                <a:hlinkClick r:id="rId5"/>
              </a:rPr>
              <a:t>https://github.com/dotnet/SqlClient</a:t>
            </a:r>
            <a:r>
              <a:rPr lang="en-US" sz="2400" dirty="0"/>
              <a:t> </a:t>
            </a:r>
          </a:p>
          <a:p>
            <a:pPr marL="914377" lvl="1">
              <a:buFont typeface="Arial" panose="020B0604020202020204" pitchFamily="34" charset="0"/>
              <a:buChar char="•"/>
            </a:pPr>
            <a:r>
              <a:rPr lang="en-US" sz="2667" dirty="0"/>
              <a:t>Install via NuGet</a:t>
            </a:r>
          </a:p>
          <a:p>
            <a:pPr marL="914377" lvl="1">
              <a:buFont typeface="Arial" panose="020B0604020202020204" pitchFamily="34" charset="0"/>
              <a:buChar char="•"/>
            </a:pPr>
            <a:r>
              <a:rPr lang="en-US" sz="2667" dirty="0"/>
              <a:t>Drop-In replacements for System.Data.SqlClient</a:t>
            </a:r>
          </a:p>
          <a:p>
            <a:pPr marL="1209652" lvl="2">
              <a:buFont typeface="Arial" panose="020B0604020202020204" pitchFamily="34" charset="0"/>
              <a:buChar char="•"/>
            </a:pPr>
            <a:r>
              <a:rPr lang="en-US" sz="2467" dirty="0" err="1"/>
              <a:t>SqlConnection</a:t>
            </a:r>
            <a:r>
              <a:rPr lang="en-US" sz="2467" dirty="0"/>
              <a:t>, </a:t>
            </a:r>
            <a:r>
              <a:rPr lang="en-US" sz="2467" dirty="0" err="1"/>
              <a:t>SqlCommand</a:t>
            </a:r>
            <a:r>
              <a:rPr lang="en-US" sz="2467" dirty="0"/>
              <a:t>, </a:t>
            </a:r>
            <a:r>
              <a:rPr lang="en-US" sz="2467" dirty="0" err="1"/>
              <a:t>SqlDataReader</a:t>
            </a:r>
            <a:r>
              <a:rPr lang="en-US" sz="2467" dirty="0"/>
              <a:t>, etc.</a:t>
            </a:r>
          </a:p>
          <a:p>
            <a:pPr marL="0" lvl="1" indent="0">
              <a:buNone/>
            </a:pPr>
            <a:endParaRPr lang="en-US" sz="2667" dirty="0"/>
          </a:p>
        </p:txBody>
      </p:sp>
    </p:spTree>
    <p:custDataLst>
      <p:tags r:id="rId1"/>
    </p:custDataLst>
    <p:extLst>
      <p:ext uri="{BB962C8B-B14F-4D97-AF65-F5344CB8AC3E}">
        <p14:creationId xmlns:p14="http://schemas.microsoft.com/office/powerpoint/2010/main" val="33962082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66.5|17"/>
</p:tagLst>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B3A779-E002-4823-B2CC-8E0C3D96B70D}">
  <ds:schemaRefs>
    <ds:schemaRef ds:uri="http://schemas.openxmlformats.org/package/2006/metadata/core-properties"/>
    <ds:schemaRef ds:uri="http://schemas.microsoft.com/office/infopath/2007/PartnerControls"/>
    <ds:schemaRef ds:uri="http://schemas.microsoft.com/office/2006/metadata/properties"/>
    <ds:schemaRef ds:uri="http://schemas.microsoft.com/office/2006/documentManagement/types"/>
    <ds:schemaRef ds:uri="http://purl.org/dc/dcmitype/"/>
    <ds:schemaRef ds:uri="3ae6f26d-9444-4782-a775-fd15bae28999"/>
    <ds:schemaRef ds:uri="http://www.w3.org/XML/1998/namespace"/>
    <ds:schemaRef ds:uri="http://purl.org/dc/elements/1.1/"/>
    <ds:schemaRef ds:uri="230e9df3-be65-4c73-a93b-d1236ebd677e"/>
    <ds:schemaRef ds:uri="72c0272b-f05b-475f-9459-f7525b8ef3e1"/>
    <ds:schemaRef ds:uri="http://schemas.microsoft.com/sharepoint/v3"/>
    <ds:schemaRef ds:uri="http://purl.org/dc/terms/"/>
  </ds:schemaRefs>
</ds:datastoreItem>
</file>

<file path=customXml/itemProps2.xml><?xml version="1.0" encoding="utf-8"?>
<ds:datastoreItem xmlns:ds="http://schemas.openxmlformats.org/officeDocument/2006/customXml" ds:itemID="{207E9C2C-6422-42A0-9DD4-AAC2DBE101DD}">
  <ds:schemaRefs>
    <ds:schemaRef ds:uri="http://schemas.microsoft.com/sharepoint/v3/contenttype/forms"/>
  </ds:schemaRefs>
</ds:datastoreItem>
</file>

<file path=customXml/itemProps3.xml><?xml version="1.0" encoding="utf-8"?>
<ds:datastoreItem xmlns:ds="http://schemas.openxmlformats.org/officeDocument/2006/customXml" ds:itemID="{9E80010B-4CD3-47A3-A7AD-8D19A12CE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SPARK - Azure Track - Speaker Slide Template</Template>
  <TotalTime>0</TotalTime>
  <Words>3060</Words>
  <Application>Microsoft Office PowerPoint</Application>
  <PresentationFormat>Widescreen</PresentationFormat>
  <Paragraphs>393</Paragraphs>
  <Slides>44</Slides>
  <Notes>14</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Calibri</vt:lpstr>
      <vt:lpstr>Consolas</vt:lpstr>
      <vt:lpstr>Helvetica Neue Medium</vt:lpstr>
      <vt:lpstr>Open Sans</vt:lpstr>
      <vt:lpstr>Segoe UI</vt:lpstr>
      <vt:lpstr>Segoe UI Semibold</vt:lpstr>
      <vt:lpstr>Segoe UI Semilight</vt:lpstr>
      <vt:lpstr>Times New Roman</vt:lpstr>
      <vt:lpstr>Wingdings</vt:lpstr>
      <vt:lpstr>TCL-WC Template | White</vt:lpstr>
      <vt:lpstr>Azure 1</vt:lpstr>
      <vt:lpstr>Get the most out of Azure SQL’s .NET client development stack: SqlClient 4.x and EF Core 6</vt:lpstr>
      <vt:lpstr>Feedback link</vt:lpstr>
      <vt:lpstr>Agenda</vt:lpstr>
      <vt:lpstr>SQL Server Experiences</vt:lpstr>
      <vt:lpstr>Drivers and libraries</vt:lpstr>
      <vt:lpstr>Connectivity for top programming languages</vt:lpstr>
      <vt:lpstr>Azure SQL programming from .NET</vt:lpstr>
      <vt:lpstr>Microsoft.Data.SqlClient</vt:lpstr>
      <vt:lpstr>Microsoft.Data.SqlClient</vt:lpstr>
      <vt:lpstr>What’s new in Microsoft.Data.SqlClient v4.x</vt:lpstr>
      <vt:lpstr>Introducing Configurable Retry Logic in Azure SQL client drivers</vt:lpstr>
      <vt:lpstr>Transient issues and application reliability </vt:lpstr>
      <vt:lpstr>How to solve transient connectivity issues</vt:lpstr>
      <vt:lpstr>Introducing Configurable Retry Logic in Azure SQL client drivers</vt:lpstr>
      <vt:lpstr>Configurable Retry Logic</vt:lpstr>
      <vt:lpstr>Core API</vt:lpstr>
      <vt:lpstr>How to use it in existing applications</vt:lpstr>
      <vt:lpstr>Retry logic attributes</vt:lpstr>
      <vt:lpstr>Leverage Configurable Retry Logic in new applications</vt:lpstr>
      <vt:lpstr>Create a custom retry logic provider</vt:lpstr>
      <vt:lpstr>Demo</vt:lpstr>
      <vt:lpstr>Key scenarios and use cases for retry logic</vt:lpstr>
      <vt:lpstr>Next Steps</vt:lpstr>
      <vt:lpstr>EntityFramework Core 6</vt:lpstr>
      <vt:lpstr>Data access frameworks</vt:lpstr>
      <vt:lpstr>So, what is EF Core?</vt:lpstr>
      <vt:lpstr>What is EF Core?</vt:lpstr>
      <vt:lpstr>What is EF Core?</vt:lpstr>
      <vt:lpstr>What’s New in EF Core 6?</vt:lpstr>
      <vt:lpstr>Performance!</vt:lpstr>
      <vt:lpstr>EFCore 6 performance: framework improvements</vt:lpstr>
      <vt:lpstr>EFCore 6 performance: Compiled models</vt:lpstr>
      <vt:lpstr>EFCore 6 performance: Compiled models</vt:lpstr>
      <vt:lpstr>Demo</vt:lpstr>
      <vt:lpstr>Azure SQL DB and EF Core 6: performance considerations</vt:lpstr>
      <vt:lpstr>Modeling</vt:lpstr>
      <vt:lpstr>Demo</vt:lpstr>
      <vt:lpstr>Querying</vt:lpstr>
      <vt:lpstr>Performance</vt:lpstr>
      <vt:lpstr>Demo</vt:lpstr>
      <vt:lpstr>Next Steps</vt:lpstr>
      <vt:lpstr>PowerPoint Presentation</vt:lpstr>
      <vt:lpstr>Feedback link</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the most out of Azure SQL’s .NET client development stack: SqlClient 4.x and EF Core 6</dc:title>
  <dc:subject/>
  <dc:creator/>
  <cp:keywords/>
  <dc:description/>
  <cp:lastModifiedBy/>
  <cp:revision>263</cp:revision>
  <dcterms:created xsi:type="dcterms:W3CDTF">2021-12-17T09:38:17Z</dcterms:created>
  <dcterms:modified xsi:type="dcterms:W3CDTF">2022-03-11T11:49:23Z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